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1" r:id="rId2"/>
    <p:sldMasterId id="2147483794" r:id="rId3"/>
    <p:sldMasterId id="2147483807" r:id="rId4"/>
  </p:sldMasterIdLst>
  <p:notesMasterIdLst>
    <p:notesMasterId r:id="rId23"/>
  </p:notesMasterIdLst>
  <p:handoutMasterIdLst>
    <p:handoutMasterId r:id="rId24"/>
  </p:handoutMasterIdLst>
  <p:sldIdLst>
    <p:sldId id="340" r:id="rId5"/>
    <p:sldId id="364" r:id="rId6"/>
    <p:sldId id="361" r:id="rId7"/>
    <p:sldId id="374" r:id="rId8"/>
    <p:sldId id="360" r:id="rId9"/>
    <p:sldId id="357" r:id="rId10"/>
    <p:sldId id="358" r:id="rId11"/>
    <p:sldId id="362" r:id="rId12"/>
    <p:sldId id="363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000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000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000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000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 orient="horz" pos="572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pos="3348">
          <p15:clr>
            <a:srgbClr val="A4A3A4"/>
          </p15:clr>
        </p15:guide>
        <p15:guide id="5" pos="6068">
          <p15:clr>
            <a:srgbClr val="A4A3A4"/>
          </p15:clr>
        </p15:guide>
        <p15:guide id="6" pos="126">
          <p15:clr>
            <a:srgbClr val="A4A3A4"/>
          </p15:clr>
        </p15:guide>
        <p15:guide id="7" pos="28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33399"/>
    <a:srgbClr val="BCE292"/>
    <a:srgbClr val="FFCC99"/>
    <a:srgbClr val="FFFF99"/>
    <a:srgbClr val="FFCCCC"/>
    <a:srgbClr val="F1A18B"/>
    <a:srgbClr val="0000CC"/>
    <a:srgbClr val="7DABE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9" autoAdjust="0"/>
    <p:restoredTop sz="99450" autoAdjust="0"/>
  </p:normalViewPr>
  <p:slideViewPr>
    <p:cSldViewPr>
      <p:cViewPr varScale="1">
        <p:scale>
          <a:sx n="115" d="100"/>
          <a:sy n="115" d="100"/>
        </p:scale>
        <p:origin x="1650" y="114"/>
      </p:cViewPr>
      <p:guideLst>
        <p:guide orient="horz" pos="4247"/>
        <p:guide orient="horz" pos="572"/>
        <p:guide orient="horz" pos="3067"/>
        <p:guide pos="3348"/>
        <p:guide pos="6068"/>
        <p:guide pos="126"/>
        <p:guide pos="2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450" y="-13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FECB0-5ABD-4970-B620-C5E0AFEDDBF4}" type="datetimeFigureOut">
              <a:rPr lang="ko-KR" altLang="en-US" smtClean="0"/>
              <a:t>2023-07-24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32F46-438A-41DF-82A3-6B0A5E651B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3030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448" cy="496253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643" y="0"/>
            <a:ext cx="2945448" cy="496253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6B9EF34-CD49-4868-9754-451D5D8CA346}" type="datetimeFigureOut">
              <a:rPr lang="ko-KR" altLang="en-US"/>
              <a:pPr>
                <a:defRPr/>
              </a:pPr>
              <a:t>2023-07-24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2950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085" y="4715193"/>
            <a:ext cx="5437506" cy="4467859"/>
          </a:xfrm>
          <a:prstGeom prst="rect">
            <a:avLst/>
          </a:prstGeom>
        </p:spPr>
        <p:txBody>
          <a:bodyPr vert="horz" lIns="91312" tIns="45656" rIns="91312" bIns="45656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800"/>
            <a:ext cx="2945448" cy="496252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643" y="9428800"/>
            <a:ext cx="2945448" cy="496252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r">
              <a:defRPr sz="120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B52E3CD-B24A-42ED-8EC3-A9B2B3675211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8607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7813" y="146050"/>
            <a:ext cx="6243637" cy="4322763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150" y="4652115"/>
            <a:ext cx="6464300" cy="44653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sz="1400" b="1" dirty="0" smtClean="0">
                <a:latin typeface="돋움체" pitchFamily="49" charset="-127"/>
                <a:ea typeface="돋움체" pitchFamily="49" charset="-127"/>
              </a:rPr>
              <a:t>안녕하십니까</a:t>
            </a:r>
            <a:r>
              <a:rPr lang="en-US" altLang="ko-KR" sz="1400" b="1" dirty="0" smtClean="0">
                <a:latin typeface="돋움체" pitchFamily="49" charset="-127"/>
                <a:ea typeface="돋움체" pitchFamily="49" charset="-127"/>
              </a:rPr>
              <a:t>? LG CNS 000 </a:t>
            </a:r>
            <a:r>
              <a:rPr lang="ko-KR" altLang="en-US" sz="1400" b="1" dirty="0" smtClean="0">
                <a:latin typeface="돋움체" pitchFamily="49" charset="-127"/>
                <a:ea typeface="돋움체" pitchFamily="49" charset="-127"/>
              </a:rPr>
              <a:t>입니다</a:t>
            </a:r>
            <a:r>
              <a:rPr lang="en-US" altLang="ko-KR" sz="1400" b="1" dirty="0" smtClean="0">
                <a:latin typeface="돋움체" pitchFamily="49" charset="-127"/>
                <a:ea typeface="돋움체" pitchFamily="49" charset="-127"/>
              </a:rPr>
              <a:t>.</a:t>
            </a:r>
          </a:p>
          <a:p>
            <a:endParaRPr lang="en-US" altLang="ko-KR" sz="1400" b="1" dirty="0" smtClean="0"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400" b="1" dirty="0" smtClean="0">
                <a:latin typeface="돋움체" pitchFamily="49" charset="-127"/>
                <a:ea typeface="돋움체" pitchFamily="49" charset="-127"/>
              </a:rPr>
              <a:t>지금부터 </a:t>
            </a:r>
            <a:r>
              <a:rPr lang="en-US" altLang="ko-KR" sz="1400" b="1" dirty="0" smtClean="0">
                <a:latin typeface="돋움체" pitchFamily="49" charset="-127"/>
                <a:ea typeface="돋움체" pitchFamily="49" charset="-127"/>
              </a:rPr>
              <a:t>LG CNS </a:t>
            </a:r>
            <a:r>
              <a:rPr lang="ko-KR" altLang="en-US" sz="1400" b="1" dirty="0" smtClean="0">
                <a:latin typeface="돋움체" pitchFamily="49" charset="-127"/>
                <a:ea typeface="돋움체" pitchFamily="49" charset="-127"/>
              </a:rPr>
              <a:t>대해 소개 드리겠습니다</a:t>
            </a:r>
            <a:r>
              <a:rPr lang="en-US" altLang="ko-KR" sz="1400" b="1" dirty="0" smtClean="0">
                <a:latin typeface="돋움체" pitchFamily="49" charset="-127"/>
                <a:ea typeface="돋움체" pitchFamily="49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057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09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887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8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4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5AF9AE68-99BF-4839-8631-FD5D917FECB3}" type="slidenum">
              <a:rPr lang="en-US" altLang="ko-KR" sz="1200" b="0">
                <a:latin typeface="굴림" panose="020B0600000101010101" pitchFamily="50" charset="-127"/>
              </a:rPr>
              <a:pPr eaLnBrk="1" hangingPunct="1"/>
              <a:t>10</a:t>
            </a:fld>
            <a:endParaRPr lang="en-US" altLang="ko-KR" sz="1200" b="0">
              <a:latin typeface="굴림" panose="020B0600000101010101" pitchFamily="50" charset="-127"/>
            </a:endParaRPr>
          </a:p>
        </p:txBody>
      </p:sp>
      <p:sp>
        <p:nvSpPr>
          <p:cNvPr id="71683" name="Rectangle 2"/>
          <p:cNvSpPr>
            <a:spLocks noChangeArrowheads="1"/>
          </p:cNvSpPr>
          <p:nvPr/>
        </p:nvSpPr>
        <p:spPr bwMode="auto">
          <a:xfrm>
            <a:off x="3851275" y="-1588"/>
            <a:ext cx="294798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1684" name="Rectangle 3"/>
          <p:cNvSpPr>
            <a:spLocks noChangeArrowheads="1"/>
          </p:cNvSpPr>
          <p:nvPr/>
        </p:nvSpPr>
        <p:spPr bwMode="auto">
          <a:xfrm>
            <a:off x="3851275" y="9377363"/>
            <a:ext cx="294798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0" rIns="19050" bIns="0" anchor="b"/>
          <a:lstStyle>
            <a:lvl1pPr defTabSz="7620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latinLnBrk="0">
              <a:lnSpc>
                <a:spcPct val="100000"/>
              </a:lnSpc>
              <a:buClrTx/>
              <a:buFontTx/>
              <a:buNone/>
            </a:pPr>
            <a:r>
              <a:rPr lang="en-US" altLang="ko-KR" sz="1000" b="0" i="1">
                <a:latin typeface="돋움" panose="020B0600000101010101" pitchFamily="50" charset="-127"/>
                <a:ea typeface="돋움" panose="020B0600000101010101" pitchFamily="50" charset="-127"/>
              </a:rPr>
              <a:t>13</a:t>
            </a:r>
          </a:p>
        </p:txBody>
      </p:sp>
      <p:sp>
        <p:nvSpPr>
          <p:cNvPr id="71685" name="Rectangle 4"/>
          <p:cNvSpPr>
            <a:spLocks noChangeArrowheads="1"/>
          </p:cNvSpPr>
          <p:nvPr/>
        </p:nvSpPr>
        <p:spPr bwMode="auto">
          <a:xfrm>
            <a:off x="-1588" y="9377363"/>
            <a:ext cx="2946401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1686" name="Rectangle 5"/>
          <p:cNvSpPr>
            <a:spLocks noChangeArrowheads="1"/>
          </p:cNvSpPr>
          <p:nvPr/>
        </p:nvSpPr>
        <p:spPr bwMode="auto">
          <a:xfrm>
            <a:off x="-1588" y="-1588"/>
            <a:ext cx="2946401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168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06463" y="4703763"/>
            <a:ext cx="4981575" cy="417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defTabSz="762000" eaLnBrk="1" hangingPunct="1"/>
            <a:endParaRPr lang="ko-KR" altLang="ko-KR" smtClean="0"/>
          </a:p>
        </p:txBody>
      </p:sp>
      <p:sp>
        <p:nvSpPr>
          <p:cNvPr id="71688" name="Rectangle 7"/>
          <p:cNvSpPr>
            <a:spLocks noRot="1" noChangeArrowheads="1" noTextEdit="1"/>
          </p:cNvSpPr>
          <p:nvPr>
            <p:ph type="sldImg"/>
          </p:nvPr>
        </p:nvSpPr>
        <p:spPr>
          <a:xfrm>
            <a:off x="908050" y="866775"/>
            <a:ext cx="4983163" cy="3449638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44318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914400"/>
            <a:ext cx="9906000" cy="99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100" dirty="0">
                <a:solidFill>
                  <a:srgbClr val="333333"/>
                </a:solidFill>
                <a:latin typeface="굴림" pitchFamily="50" charset="-127"/>
                <a:ea typeface="굴림" pitchFamily="50" charset="-127"/>
              </a:rPr>
              <a:t> </a:t>
            </a: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2393950" y="838200"/>
            <a:ext cx="693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r>
              <a:rPr lang="en-US" altLang="ko-KR" sz="4800" i="1" dirty="0">
                <a:solidFill>
                  <a:schemeClr val="tx2"/>
                </a:solidFill>
                <a:latin typeface="Arial" pitchFamily="34" charset="0"/>
                <a:ea typeface="굴림" pitchFamily="50" charset="-127"/>
              </a:rPr>
              <a:t>IBM Backup Solution</a:t>
            </a: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2311400" y="0"/>
            <a:ext cx="734695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Oval 6"/>
          <p:cNvSpPr>
            <a:spLocks noChangeArrowheads="1"/>
          </p:cNvSpPr>
          <p:nvPr userDrawn="1"/>
        </p:nvSpPr>
        <p:spPr bwMode="auto">
          <a:xfrm>
            <a:off x="7699378" y="482600"/>
            <a:ext cx="1298575" cy="11430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906000" cy="2044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274639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0834" y="0"/>
            <a:ext cx="6465168" cy="692620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64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3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EF624D-1904-4EF9-90D8-73B51D05932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3289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F0E14-41ED-47B0-AEC6-19AEBF6F7B77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432628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0496E-34D8-4861-84ED-55BE73D86963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436167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4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4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97769-FAD4-4160-9C03-4BA36A52E664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743572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C2F1B-A8CE-4E88-900E-49B4209FC8F6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106835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3E866-4BD0-4AA4-BA4C-DB3B83B8ED0B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98029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A6844-BC72-4596-AE92-94BD779352D6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9222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B507D2-61AD-4681-9A5E-F04BA2490D2A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861867"/>
      </p:ext>
    </p:extLst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6FFAC-1CAC-4879-8878-C1C4E0FB69AA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34491"/>
      </p:ext>
    </p:extLst>
  </p:cSld>
  <p:clrMapOvr>
    <a:masterClrMapping/>
  </p:clrMapOvr>
  <p:transition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5C86D-8F53-4FCD-B84D-D29E5EDEE8C7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74199"/>
      </p:ext>
    </p:extLst>
  </p:cSld>
  <p:clrMapOvr>
    <a:masterClrMapping/>
  </p:clrMapOvr>
  <p:transition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60352-5FF0-4C2B-A690-FB79026F44AA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99887"/>
      </p:ext>
    </p:extLst>
  </p:cSld>
  <p:clrMapOvr>
    <a:masterClrMapping/>
  </p:clrMapOvr>
  <p:transition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4DE81-8C4A-461E-9B7C-20D55B238BB6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248813"/>
      </p:ext>
    </p:extLst>
  </p:cSld>
  <p:clrMapOvr>
    <a:masterClrMapping/>
  </p:clrMapOvr>
  <p:transition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914400"/>
            <a:ext cx="9906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150000"/>
              </a:lnSpc>
              <a:buSzPct val="110000"/>
              <a:buFont typeface="Wingdings" pitchFamily="2" charset="2"/>
              <a:buChar char="§"/>
            </a:pPr>
            <a:r>
              <a:rPr lang="en-US" altLang="ko-KR" sz="1100" b="0" dirty="0" smtClean="0">
                <a:solidFill>
                  <a:srgbClr val="333333"/>
                </a:solidFill>
                <a:latin typeface="굴림" pitchFamily="50" charset="-127"/>
                <a:ea typeface="굴림" pitchFamily="50" charset="-127"/>
              </a:rPr>
              <a:t> </a:t>
            </a:r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2393950" y="838200"/>
            <a:ext cx="6934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150000"/>
              </a:lnSpc>
              <a:buSzPct val="110000"/>
              <a:buFont typeface="Wingdings" pitchFamily="2" charset="2"/>
              <a:buChar char="§"/>
            </a:pPr>
            <a:r>
              <a:rPr lang="en-US" altLang="ko-KR" sz="4800" b="0" i="1" dirty="0" smtClean="0">
                <a:solidFill>
                  <a:srgbClr val="03020A"/>
                </a:solidFill>
                <a:latin typeface="Arial" pitchFamily="34" charset="0"/>
                <a:ea typeface="굴림" pitchFamily="50" charset="-127"/>
              </a:rPr>
              <a:t>IBM Backup Solution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2311400" y="0"/>
            <a:ext cx="7346950" cy="1905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150000"/>
              </a:lnSpc>
              <a:buSzPct val="110000"/>
              <a:buFont typeface="Wingdings" pitchFamily="2" charset="2"/>
              <a:buChar char="§"/>
            </a:pPr>
            <a:endParaRPr lang="ko-KR" altLang="en-US" sz="1000" b="0" dirty="0" smtClean="0">
              <a:solidFill>
                <a:srgbClr val="030409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Oval 6"/>
          <p:cNvSpPr>
            <a:spLocks noChangeArrowheads="1"/>
          </p:cNvSpPr>
          <p:nvPr userDrawn="1"/>
        </p:nvSpPr>
        <p:spPr bwMode="auto">
          <a:xfrm>
            <a:off x="7699508" y="482600"/>
            <a:ext cx="1298442" cy="1143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150000"/>
              </a:lnSpc>
              <a:buSzPct val="110000"/>
              <a:buFont typeface="Wingdings" pitchFamily="2" charset="2"/>
              <a:buChar char="§"/>
            </a:pPr>
            <a:endParaRPr lang="ko-KR" altLang="en-US" sz="1000" b="0" dirty="0" smtClean="0">
              <a:solidFill>
                <a:srgbClr val="030409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0" y="0"/>
            <a:ext cx="9906000" cy="2044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150000"/>
              </a:lnSpc>
              <a:buSzPct val="110000"/>
              <a:buFont typeface="Wingdings" pitchFamily="2" charset="2"/>
              <a:buChar char="§"/>
            </a:pPr>
            <a:endParaRPr lang="ko-KR" altLang="en-US" sz="1000" b="0" dirty="0" smtClean="0">
              <a:solidFill>
                <a:srgbClr val="030409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002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F0E14-41ED-47B0-AEC6-19AEBF6F7B77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9561"/>
      </p:ext>
    </p:extLst>
  </p:cSld>
  <p:clrMapOvr>
    <a:masterClrMapping/>
  </p:clrMapOvr>
  <p:transition>
    <p:cut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0496E-34D8-4861-84ED-55BE73D86963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582125"/>
      </p:ext>
    </p:extLst>
  </p:cSld>
  <p:clrMapOvr>
    <a:masterClrMapping/>
  </p:clrMapOvr>
  <p:transition>
    <p:cut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97769-FAD4-4160-9C03-4BA36A52E664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10253"/>
      </p:ext>
    </p:extLst>
  </p:cSld>
  <p:clrMapOvr>
    <a:masterClrMapping/>
  </p:clrMapOvr>
  <p:transition>
    <p:cut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C2F1B-A8CE-4E88-900E-49B4209FC8F6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689503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3E866-4BD0-4AA4-BA4C-DB3B83B8ED0B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00527"/>
      </p:ext>
    </p:extLst>
  </p:cSld>
  <p:clrMapOvr>
    <a:masterClrMapping/>
  </p:clrMapOvr>
  <p:transition>
    <p:cut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A6844-BC72-4596-AE92-94BD779352D6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960226"/>
      </p:ext>
    </p:extLst>
  </p:cSld>
  <p:clrMapOvr>
    <a:masterClrMapping/>
  </p:clrMapOvr>
  <p:transition>
    <p:cut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B507D2-61AD-4681-9A5E-F04BA2490D2A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155234"/>
      </p:ext>
    </p:extLst>
  </p:cSld>
  <p:clrMapOvr>
    <a:masterClrMapping/>
  </p:clrMapOvr>
  <p:transition>
    <p:cut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6FFAC-1CAC-4879-8878-C1C4E0FB69AA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29033"/>
      </p:ext>
    </p:extLst>
  </p:cSld>
  <p:clrMapOvr>
    <a:masterClrMapping/>
  </p:clrMapOvr>
  <p:transition>
    <p:cut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5C86D-8F53-4FCD-B84D-D29E5EDEE8C7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04356"/>
      </p:ext>
    </p:extLst>
  </p:cSld>
  <p:clrMapOvr>
    <a:masterClrMapping/>
  </p:clrMapOvr>
  <p:transition>
    <p:cut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60352-5FF0-4C2B-A690-FB79026F44AA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769285"/>
      </p:ext>
    </p:extLst>
  </p:cSld>
  <p:clrMapOvr>
    <a:masterClrMapping/>
  </p:clrMapOvr>
  <p:transition>
    <p:cut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4DE81-8C4A-461E-9B7C-20D55B238BB6}" type="slidenum">
              <a:rPr lang="en-US" altLang="ko-KR">
                <a:solidFill>
                  <a:srgbClr val="030409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3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86101"/>
      </p:ext>
    </p:extLst>
  </p:cSld>
  <p:clrMapOvr>
    <a:masterClrMapping/>
  </p:clrMapOvr>
  <p:transition>
    <p:cut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914400"/>
            <a:ext cx="9906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150000"/>
              </a:lnSpc>
              <a:buSzPct val="110000"/>
              <a:buFont typeface="Wingdings" pitchFamily="2" charset="2"/>
              <a:buChar char="§"/>
            </a:pPr>
            <a:r>
              <a:rPr lang="en-US" altLang="ko-KR" sz="1100" b="0" dirty="0" smtClean="0">
                <a:solidFill>
                  <a:srgbClr val="333333"/>
                </a:solidFill>
                <a:latin typeface="굴림" pitchFamily="50" charset="-127"/>
                <a:ea typeface="굴림" pitchFamily="50" charset="-127"/>
              </a:rPr>
              <a:t> </a:t>
            </a:r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2393950" y="838200"/>
            <a:ext cx="6934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150000"/>
              </a:lnSpc>
              <a:buSzPct val="110000"/>
              <a:buFont typeface="Wingdings" pitchFamily="2" charset="2"/>
              <a:buChar char="§"/>
            </a:pPr>
            <a:r>
              <a:rPr lang="en-US" altLang="ko-KR" sz="4800" b="0" i="1" dirty="0" smtClean="0">
                <a:solidFill>
                  <a:srgbClr val="03020A"/>
                </a:solidFill>
                <a:latin typeface="Arial" pitchFamily="34" charset="0"/>
                <a:ea typeface="굴림" pitchFamily="50" charset="-127"/>
              </a:rPr>
              <a:t>IBM Backup Solution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2311400" y="0"/>
            <a:ext cx="7346950" cy="1905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150000"/>
              </a:lnSpc>
              <a:buSzPct val="110000"/>
              <a:buFont typeface="Wingdings" pitchFamily="2" charset="2"/>
              <a:buChar char="§"/>
            </a:pPr>
            <a:endParaRPr lang="ko-KR" altLang="en-US" sz="1000" b="0" dirty="0" smtClean="0">
              <a:solidFill>
                <a:srgbClr val="030409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Oval 6"/>
          <p:cNvSpPr>
            <a:spLocks noChangeArrowheads="1"/>
          </p:cNvSpPr>
          <p:nvPr userDrawn="1"/>
        </p:nvSpPr>
        <p:spPr bwMode="auto">
          <a:xfrm>
            <a:off x="7699508" y="482600"/>
            <a:ext cx="1298442" cy="1143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150000"/>
              </a:lnSpc>
              <a:buSzPct val="110000"/>
              <a:buFont typeface="Wingdings" pitchFamily="2" charset="2"/>
              <a:buChar char="§"/>
            </a:pPr>
            <a:endParaRPr lang="ko-KR" altLang="en-US" sz="1000" b="0" dirty="0" smtClean="0">
              <a:solidFill>
                <a:srgbClr val="030409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0" y="0"/>
            <a:ext cx="9906000" cy="2044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150000"/>
              </a:lnSpc>
              <a:buSzPct val="110000"/>
              <a:buFont typeface="Wingdings" pitchFamily="2" charset="2"/>
              <a:buChar char="§"/>
            </a:pPr>
            <a:endParaRPr lang="ko-KR" altLang="en-US" sz="1000" b="0" dirty="0" smtClean="0">
              <a:solidFill>
                <a:srgbClr val="030409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989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HS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2"/>
          <p:cNvSpPr>
            <a:spLocks noChangeShapeType="1"/>
          </p:cNvSpPr>
          <p:nvPr userDrawn="1"/>
        </p:nvSpPr>
        <p:spPr bwMode="auto">
          <a:xfrm>
            <a:off x="1367218" y="2324247"/>
            <a:ext cx="7171564" cy="0"/>
          </a:xfrm>
          <a:prstGeom prst="line">
            <a:avLst/>
          </a:prstGeom>
          <a:noFill/>
          <a:ln w="1270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91261" tIns="45630" rIns="91261" bIns="45630" anchor="ctr"/>
          <a:lstStyle/>
          <a:p>
            <a:pPr defTabSz="91260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kern="0" dirty="0">
              <a:solidFill>
                <a:sysClr val="windowText" lastClr="000000"/>
              </a:solidFill>
              <a:latin typeface="Arial"/>
              <a:ea typeface="HY견고딕"/>
            </a:endParaRPr>
          </a:p>
        </p:txBody>
      </p:sp>
      <p:sp>
        <p:nvSpPr>
          <p:cNvPr id="5" name="Line 25"/>
          <p:cNvSpPr>
            <a:spLocks noChangeShapeType="1"/>
          </p:cNvSpPr>
          <p:nvPr userDrawn="1"/>
        </p:nvSpPr>
        <p:spPr bwMode="auto">
          <a:xfrm>
            <a:off x="1367218" y="3606536"/>
            <a:ext cx="7171564" cy="0"/>
          </a:xfrm>
          <a:prstGeom prst="line">
            <a:avLst/>
          </a:prstGeom>
          <a:noFill/>
          <a:ln w="1270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91261" tIns="45630" rIns="91261" bIns="45630" anchor="ctr"/>
          <a:lstStyle/>
          <a:p>
            <a:pPr defTabSz="91260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kern="0" dirty="0">
              <a:solidFill>
                <a:sysClr val="windowText" lastClr="000000"/>
              </a:solidFill>
              <a:latin typeface="Arial"/>
              <a:ea typeface="HY견고딕"/>
            </a:endParaRPr>
          </a:p>
        </p:txBody>
      </p:sp>
      <p:sp>
        <p:nvSpPr>
          <p:cNvPr id="6" name="Line 27"/>
          <p:cNvSpPr>
            <a:spLocks noChangeShapeType="1"/>
          </p:cNvSpPr>
          <p:nvPr userDrawn="1"/>
        </p:nvSpPr>
        <p:spPr bwMode="auto">
          <a:xfrm>
            <a:off x="205716" y="6667284"/>
            <a:ext cx="3899103" cy="0"/>
          </a:xfrm>
          <a:prstGeom prst="line">
            <a:avLst/>
          </a:prstGeom>
          <a:noFill/>
          <a:ln w="63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91261" tIns="45630" rIns="91261" bIns="45630"/>
          <a:lstStyle/>
          <a:p>
            <a:pPr defTabSz="91260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kern="0" dirty="0">
              <a:solidFill>
                <a:sysClr val="windowText" lastClr="000000"/>
              </a:solidFill>
              <a:latin typeface="Arial"/>
              <a:ea typeface="HY견고딕"/>
            </a:endParaRPr>
          </a:p>
        </p:txBody>
      </p:sp>
      <p:sp>
        <p:nvSpPr>
          <p:cNvPr id="7" name="Line 28"/>
          <p:cNvSpPr>
            <a:spLocks noChangeShapeType="1"/>
          </p:cNvSpPr>
          <p:nvPr userDrawn="1"/>
        </p:nvSpPr>
        <p:spPr bwMode="auto">
          <a:xfrm>
            <a:off x="5790105" y="6667284"/>
            <a:ext cx="3900685" cy="0"/>
          </a:xfrm>
          <a:prstGeom prst="line">
            <a:avLst/>
          </a:prstGeom>
          <a:noFill/>
          <a:ln w="63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91261" tIns="45630" rIns="91261" bIns="45630"/>
          <a:lstStyle/>
          <a:p>
            <a:pPr defTabSz="91260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kern="0" dirty="0">
              <a:solidFill>
                <a:sysClr val="windowText" lastClr="000000"/>
              </a:solidFill>
              <a:latin typeface="Arial"/>
              <a:ea typeface="HY견고딕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4251985" y="6544793"/>
            <a:ext cx="1392537" cy="24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61" tIns="45630" rIns="91261" bIns="45630">
            <a:spAutoFit/>
          </a:bodyPr>
          <a:lstStyle>
            <a:lvl1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23907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28479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33051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37623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pPr eaLnBrk="1" hangingPunct="1"/>
            <a:r>
              <a:rPr kumimoji="0" lang="en-US" altLang="ko-KR" sz="1000">
                <a:solidFill>
                  <a:srgbClr val="000000"/>
                </a:solidFill>
              </a:rPr>
              <a:t>Strictly Confidential</a:t>
            </a:r>
            <a:endParaRPr kumimoji="0" lang="ko-KR" altLang="en-US" sz="1000">
              <a:solidFill>
                <a:srgbClr val="000000"/>
              </a:solidFill>
            </a:endParaRPr>
          </a:p>
        </p:txBody>
      </p:sp>
      <p:pic>
        <p:nvPicPr>
          <p:cNvPr id="9" name="Picture 7" descr="CI_국문(소)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3543" y="4356993"/>
            <a:ext cx="1878343" cy="35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1801" y="2357463"/>
            <a:ext cx="7000925" cy="1214445"/>
          </a:xfrm>
        </p:spPr>
        <p:txBody>
          <a:bodyPr anchor="ctr">
            <a:noAutofit/>
          </a:bodyPr>
          <a:lstStyle>
            <a:lvl1pPr algn="ctr">
              <a:defRPr sz="2400" b="1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15" y="3886200"/>
            <a:ext cx="6934200" cy="1752600"/>
          </a:xfrm>
          <a:prstGeom prst="rect">
            <a:avLst/>
          </a:prstGeom>
        </p:spPr>
        <p:txBody>
          <a:bodyPr lIns="91261" tIns="45630" rIns="91261" bIns="45630" anchor="b"/>
          <a:lstStyle>
            <a:lvl1pPr marL="0" indent="0" algn="ctr" latinLnBrk="0">
              <a:buNone/>
              <a:defRPr sz="1800" b="1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415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HS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 userDrawn="1"/>
        </p:nvSpPr>
        <p:spPr bwMode="auto">
          <a:xfrm>
            <a:off x="488971" y="826434"/>
            <a:ext cx="3058833" cy="46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5" tIns="45108" rIns="90215" bIns="45108">
            <a:spAutoFit/>
          </a:bodyPr>
          <a:lstStyle>
            <a:lvl1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23907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28479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33051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37623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pPr eaLnBrk="1" hangingPunct="1"/>
            <a:r>
              <a:rPr kumimoji="0" lang="en-US" altLang="ko-KR" sz="2400">
                <a:solidFill>
                  <a:srgbClr val="000000"/>
                </a:solidFill>
                <a:latin typeface="Arial Black" pitchFamily="34" charset="0"/>
              </a:rPr>
              <a:t>Agenda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737666" y="1582690"/>
            <a:ext cx="4897170" cy="884676"/>
          </a:xfrm>
          <a:prstGeom prst="rect">
            <a:avLst/>
          </a:prstGeom>
        </p:spPr>
        <p:txBody>
          <a:bodyPr wrap="square" lIns="91261" tIns="45630" rIns="91261" bIns="45630">
            <a:spAutoFit/>
          </a:bodyPr>
          <a:lstStyle>
            <a:lvl1pPr marL="263126" indent="-263126" latinLnBrk="0">
              <a:spcAft>
                <a:spcPts val="1186"/>
              </a:spcAft>
              <a:buClr>
                <a:schemeClr val="accent2">
                  <a:lumMod val="75000"/>
                </a:schemeClr>
              </a:buClr>
              <a:buFont typeface="Wingdings" pitchFamily="2" charset="2"/>
              <a:buChar char="q"/>
              <a:defRPr sz="16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82205" indent="-96648" latinLnBrk="0">
              <a:buFont typeface="Wingdings" pitchFamily="2" charset="2"/>
              <a:buChar char="q"/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67762" indent="-85557" latinLnBrk="0">
              <a:defRPr sz="1100" baseline="0">
                <a:solidFill>
                  <a:schemeClr val="tx1"/>
                </a:solidFill>
              </a:defRPr>
            </a:lvl3pPr>
            <a:lvl4pPr marL="354904" indent="-87141" latinLnBrk="0">
              <a:defRPr sz="1100" baseline="0">
                <a:solidFill>
                  <a:schemeClr val="tx1"/>
                </a:solidFill>
              </a:defRPr>
            </a:lvl4pPr>
            <a:lvl5pPr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17886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HS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26" y="53722"/>
            <a:ext cx="9505950" cy="338534"/>
          </a:xfrm>
        </p:spPr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215210" y="545426"/>
            <a:ext cx="9506484" cy="400089"/>
          </a:xfrm>
          <a:prstGeom prst="rect">
            <a:avLst/>
          </a:prstGeom>
        </p:spPr>
        <p:txBody>
          <a:bodyPr wrap="square" lIns="91261" tIns="45630" rIns="91261" bIns="45630">
            <a:spAutoFit/>
          </a:bodyPr>
          <a:lstStyle>
            <a:lvl1pPr marL="85557" indent="-85557" latinLnBrk="0">
              <a:buNone/>
              <a:defRPr sz="20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82205" indent="-96648" latinLnBrk="0">
              <a:buFont typeface="Arial" pitchFamily="34" charset="0"/>
              <a:buNone/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67762" indent="-85557" latinLnBrk="0">
              <a:defRPr sz="1100" baseline="0">
                <a:solidFill>
                  <a:schemeClr val="tx1"/>
                </a:solidFill>
              </a:defRPr>
            </a:lvl3pPr>
            <a:lvl4pPr marL="354904" indent="-87141" latinLnBrk="0">
              <a:defRPr sz="1100" baseline="0">
                <a:solidFill>
                  <a:schemeClr val="tx1"/>
                </a:solidFill>
              </a:defRPr>
            </a:lvl4pPr>
            <a:lvl5pPr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1"/>
          </p:nvPr>
        </p:nvSpPr>
        <p:spPr>
          <a:xfrm>
            <a:off x="215210" y="1483945"/>
            <a:ext cx="4454365" cy="992398"/>
          </a:xfrm>
          <a:prstGeom prst="rect">
            <a:avLst/>
          </a:prstGeom>
        </p:spPr>
        <p:txBody>
          <a:bodyPr wrap="square" lIns="91261" tIns="45630" rIns="91261" bIns="45630">
            <a:spAutoFit/>
          </a:bodyPr>
          <a:lstStyle>
            <a:lvl1pPr marL="85557" indent="-85557" latinLnBrk="0">
              <a:spcAft>
                <a:spcPts val="593"/>
              </a:spcAft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82205" indent="-96648" latinLnBrk="0">
              <a:spcAft>
                <a:spcPts val="593"/>
              </a:spcAft>
              <a:buFont typeface="Arial" pitchFamily="34" charset="0"/>
              <a:buChar char="-"/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67762" indent="-85557" latinLnBrk="0">
              <a:defRPr sz="1100" baseline="0">
                <a:solidFill>
                  <a:schemeClr val="tx1"/>
                </a:solidFill>
              </a:defRPr>
            </a:lvl3pPr>
            <a:lvl4pPr marL="354904" indent="-87141" latinLnBrk="0">
              <a:defRPr sz="1100" baseline="0">
                <a:solidFill>
                  <a:schemeClr val="tx1"/>
                </a:solidFill>
              </a:defRPr>
            </a:lvl4pPr>
            <a:lvl5pPr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2"/>
          </p:nvPr>
        </p:nvSpPr>
        <p:spPr>
          <a:xfrm>
            <a:off x="5252262" y="1483945"/>
            <a:ext cx="4454365" cy="992398"/>
          </a:xfrm>
          <a:prstGeom prst="rect">
            <a:avLst/>
          </a:prstGeom>
        </p:spPr>
        <p:txBody>
          <a:bodyPr wrap="square" lIns="91261" tIns="45630" rIns="91261" bIns="45630">
            <a:spAutoFit/>
          </a:bodyPr>
          <a:lstStyle>
            <a:lvl1pPr marL="85557" indent="-85557" latinLnBrk="0">
              <a:spcAft>
                <a:spcPts val="593"/>
              </a:spcAft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82205" indent="-96648" latinLnBrk="0">
              <a:spcAft>
                <a:spcPts val="593"/>
              </a:spcAft>
              <a:buFont typeface="Arial" pitchFamily="34" charset="0"/>
              <a:buChar char="-"/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67762" indent="-85557" latinLnBrk="0">
              <a:defRPr sz="1100" baseline="0">
                <a:solidFill>
                  <a:schemeClr val="tx1"/>
                </a:solidFill>
              </a:defRPr>
            </a:lvl3pPr>
            <a:lvl4pPr marL="354904" indent="-87141" latinLnBrk="0">
              <a:defRPr sz="1100" baseline="0">
                <a:solidFill>
                  <a:schemeClr val="tx1"/>
                </a:solidFill>
              </a:defRPr>
            </a:lvl4pPr>
            <a:lvl5pPr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957947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late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1"/>
          <p:cNvGrpSpPr>
            <a:grpSpLocks/>
          </p:cNvGrpSpPr>
          <p:nvPr userDrawn="1"/>
        </p:nvGrpSpPr>
        <p:grpSpPr bwMode="auto">
          <a:xfrm>
            <a:off x="57150" y="642939"/>
            <a:ext cx="9785350" cy="820737"/>
            <a:chOff x="57404" y="642918"/>
            <a:chExt cx="9784946" cy="821240"/>
          </a:xfrm>
          <a:solidFill>
            <a:schemeClr val="bg2">
              <a:lumMod val="90000"/>
            </a:schemeClr>
          </a:solidFill>
        </p:grpSpPr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8707335" y="642918"/>
              <a:ext cx="1135015" cy="25256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955573" latinLnBrk="0"/>
              <a:endParaRPr kumimoji="0" lang="en-US" altLang="ko-KR" sz="1000" b="0">
                <a:solidFill>
                  <a:srgbClr val="000000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4" name="Rectangle 12"/>
            <p:cNvSpPr>
              <a:spLocks noChangeArrowheads="1"/>
            </p:cNvSpPr>
            <p:nvPr/>
          </p:nvSpPr>
          <p:spPr bwMode="auto">
            <a:xfrm>
              <a:off x="57404" y="642918"/>
              <a:ext cx="1530287" cy="25256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955573" latinLnBrk="0"/>
              <a:r>
                <a:rPr kumimoji="0" lang="en-US" altLang="ko-KR" sz="1200">
                  <a:solidFill>
                    <a:srgbClr val="000000"/>
                  </a:solidFill>
                  <a:latin typeface="Arial" charset="0"/>
                  <a:ea typeface="HY견고딕" pitchFamily="18" charset="-127"/>
                </a:rPr>
                <a:t>Process ID</a:t>
              </a:r>
            </a:p>
          </p:txBody>
        </p:sp>
        <p:sp>
          <p:nvSpPr>
            <p:cNvPr id="5" name="Rectangle 15"/>
            <p:cNvSpPr>
              <a:spLocks noChangeArrowheads="1"/>
            </p:cNvSpPr>
            <p:nvPr/>
          </p:nvSpPr>
          <p:spPr bwMode="auto">
            <a:xfrm>
              <a:off x="57404" y="895485"/>
              <a:ext cx="1530287" cy="25097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55573" latinLnBrk="0"/>
              <a:r>
                <a:rPr kumimoji="0" lang="en-US" altLang="ko-KR" sz="1200" dirty="0">
                  <a:solidFill>
                    <a:srgbClr val="000000"/>
                  </a:solidFill>
                  <a:latin typeface="Arial" charset="0"/>
                  <a:ea typeface="HY견고딕" pitchFamily="18" charset="-127"/>
                </a:rPr>
                <a:t>Sub-process ID</a:t>
              </a:r>
            </a:p>
          </p:txBody>
        </p:sp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7964416" y="895485"/>
              <a:ext cx="742919" cy="25097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55573" latinLnBrk="0"/>
              <a:r>
                <a:rPr kumimoji="0" lang="en-US" altLang="ko-KR" sz="1200">
                  <a:solidFill>
                    <a:srgbClr val="000000"/>
                  </a:solidFill>
                  <a:latin typeface="Arial" charset="0"/>
                  <a:ea typeface="바탕체" pitchFamily="17" charset="-127"/>
                </a:rPr>
                <a:t>Date</a:t>
              </a:r>
            </a:p>
          </p:txBody>
        </p:sp>
        <p:sp>
          <p:nvSpPr>
            <p:cNvPr id="7" name="Rectangle 22"/>
            <p:cNvSpPr>
              <a:spLocks noChangeArrowheads="1"/>
            </p:cNvSpPr>
            <p:nvPr/>
          </p:nvSpPr>
          <p:spPr bwMode="auto">
            <a:xfrm>
              <a:off x="8707335" y="895485"/>
              <a:ext cx="1135015" cy="25097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955573" latinLnBrk="0"/>
              <a:endParaRPr kumimoji="0" lang="ko-KR" altLang="en-US" sz="12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1587691" y="642918"/>
              <a:ext cx="908013" cy="25256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955573" latinLnBrk="0"/>
              <a:endParaRPr kumimoji="0" lang="en-US" altLang="zh-CN" sz="1200" b="0">
                <a:solidFill>
                  <a:srgbClr val="000000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1587691" y="895485"/>
              <a:ext cx="908013" cy="25097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955573" latinLnBrk="0"/>
              <a:endParaRPr kumimoji="0" lang="en-US" altLang="ko-KR" sz="1000" b="0">
                <a:solidFill>
                  <a:srgbClr val="000000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2495703" y="642918"/>
              <a:ext cx="1403292" cy="25256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955573" latinLnBrk="0"/>
              <a:r>
                <a:rPr kumimoji="0" lang="en-US" altLang="ko-KR" sz="1200">
                  <a:solidFill>
                    <a:srgbClr val="000000"/>
                  </a:solidFill>
                  <a:latin typeface="Arial" charset="0"/>
                  <a:ea typeface="HY견고딕" pitchFamily="18" charset="-127"/>
                </a:rPr>
                <a:t>Process Name</a:t>
              </a: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2495703" y="895485"/>
              <a:ext cx="1403292" cy="25097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55573" latinLnBrk="0"/>
              <a:r>
                <a:rPr kumimoji="0" lang="en-US" altLang="ko-KR" sz="1200" dirty="0">
                  <a:solidFill>
                    <a:srgbClr val="000000"/>
                  </a:solidFill>
                  <a:latin typeface="Arial" charset="0"/>
                  <a:ea typeface="HY견고딕" pitchFamily="18" charset="-127"/>
                </a:rPr>
                <a:t>Sub-process Name</a:t>
              </a: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3898995" y="642918"/>
              <a:ext cx="4068595" cy="25256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55573" latinLnBrk="0"/>
              <a:endParaRPr lang="en-US" altLang="ko-KR" sz="1200" b="0">
                <a:solidFill>
                  <a:srgbClr val="000000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57404" y="1140110"/>
              <a:ext cx="1530287" cy="32404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955573" latinLnBrk="0">
                <a:lnSpc>
                  <a:spcPct val="80000"/>
                </a:lnSpc>
              </a:pPr>
              <a:r>
                <a:rPr kumimoji="0" lang="en-US" altLang="ko-KR" sz="1200">
                  <a:solidFill>
                    <a:srgbClr val="000000"/>
                  </a:solidFill>
                  <a:latin typeface="Arial" charset="0"/>
                  <a:ea typeface="HY견고딕" pitchFamily="18" charset="-127"/>
                </a:rPr>
                <a:t>Sub-process</a:t>
              </a:r>
            </a:p>
            <a:p>
              <a:pPr algn="ctr" defTabSz="955573" latinLnBrk="0">
                <a:lnSpc>
                  <a:spcPct val="80000"/>
                </a:lnSpc>
              </a:pPr>
              <a:r>
                <a:rPr kumimoji="0" lang="en-US" altLang="ko-KR" sz="1200">
                  <a:solidFill>
                    <a:srgbClr val="000000"/>
                  </a:solidFill>
                  <a:latin typeface="Arial" charset="0"/>
                  <a:ea typeface="HY견고딕" pitchFamily="18" charset="-127"/>
                </a:rPr>
                <a:t>Description</a:t>
              </a: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3895821" y="895485"/>
              <a:ext cx="4068595" cy="25097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55573" latinLnBrk="0"/>
              <a:endParaRPr kumimoji="0" lang="zh-CN" altLang="en-US" sz="1200" b="0">
                <a:solidFill>
                  <a:srgbClr val="000000"/>
                </a:solidFill>
                <a:latin typeface="Arial" charset="0"/>
                <a:ea typeface="仿宋_GB2312" pitchFamily="49" charset="-122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587691" y="1140110"/>
              <a:ext cx="6379900" cy="32404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defTabSz="955573" latinLnBrk="0"/>
              <a:endParaRPr kumimoji="0" lang="zh-CN" altLang="en-US" sz="1000" b="0">
                <a:solidFill>
                  <a:srgbClr val="000000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7964416" y="1140110"/>
              <a:ext cx="742919" cy="32404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955573" latinLnBrk="0"/>
              <a:r>
                <a:rPr kumimoji="0" lang="en-US" altLang="ko-KR" sz="1200">
                  <a:solidFill>
                    <a:srgbClr val="000000"/>
                  </a:solidFill>
                  <a:latin typeface="Arial" charset="0"/>
                  <a:ea typeface="HY견고딕" pitchFamily="18" charset="-127"/>
                </a:rPr>
                <a:t>Page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8708922" y="1140110"/>
              <a:ext cx="1133428" cy="32404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955573" latinLnBrk="0"/>
              <a:endParaRPr kumimoji="0" lang="ko-KR" altLang="ko-KR" sz="1200" b="0">
                <a:solidFill>
                  <a:srgbClr val="000000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7964416" y="642918"/>
              <a:ext cx="742919" cy="25256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55573" latinLnBrk="0"/>
              <a:r>
                <a:rPr kumimoji="0" lang="en-US" altLang="ko-KR" sz="1200">
                  <a:solidFill>
                    <a:srgbClr val="000000"/>
                  </a:solidFill>
                  <a:latin typeface="Arial" charset="0"/>
                  <a:ea typeface="HY견고딕" pitchFamily="18" charset="-127"/>
                </a:rPr>
                <a:t>Approval</a:t>
              </a:r>
            </a:p>
          </p:txBody>
        </p:sp>
      </p:grpSp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63501" y="1754188"/>
            <a:ext cx="6940550" cy="4532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330" tIns="45666" rIns="91330" bIns="45666" anchor="ctr"/>
          <a:lstStyle/>
          <a:p>
            <a:pPr algn="ctr" defTabSz="955573" latinLnBrk="0"/>
            <a:endParaRPr kumimoji="0" lang="ko-KR" altLang="en-US" sz="900">
              <a:solidFill>
                <a:srgbClr val="000000"/>
              </a:solidFill>
              <a:ea typeface="HY견고딕" pitchFamily="18" charset="-127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3500" y="6286500"/>
            <a:ext cx="120015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1330" tIns="45666" rIns="91330" bIns="45666" anchor="ctr"/>
          <a:lstStyle/>
          <a:p>
            <a:pPr algn="ctr" defTabSz="955573" latinLnBrk="0"/>
            <a:r>
              <a:rPr kumimoji="0" lang="en-US" altLang="ko-KR" sz="120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Memo</a:t>
            </a:r>
          </a:p>
        </p:txBody>
      </p:sp>
      <p:sp>
        <p:nvSpPr>
          <p:cNvPr id="21" name="Rectangle 2"/>
          <p:cNvSpPr>
            <a:spLocks noChangeArrowheads="1"/>
          </p:cNvSpPr>
          <p:nvPr userDrawn="1"/>
        </p:nvSpPr>
        <p:spPr bwMode="auto">
          <a:xfrm>
            <a:off x="63500" y="1514476"/>
            <a:ext cx="6946900" cy="2524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30" tIns="45666" rIns="91330" bIns="45666" anchor="ctr"/>
          <a:lstStyle/>
          <a:p>
            <a:pPr algn="ctr" defTabSz="955573" latinLnBrk="0"/>
            <a:endParaRPr kumimoji="0" lang="en-US" altLang="ko-KR" sz="110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9096375" y="1514476"/>
            <a:ext cx="755650" cy="250825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1330" tIns="45666" rIns="91330" bIns="45666" anchor="ctr"/>
          <a:lstStyle/>
          <a:p>
            <a:pPr algn="ctr" defTabSz="955573" latinLnBrk="0"/>
            <a:r>
              <a:rPr kumimoji="0"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주기</a:t>
            </a:r>
            <a:r>
              <a:rPr kumimoji="0"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pPr algn="ctr" defTabSz="955573" latinLnBrk="0"/>
            <a:r>
              <a:rPr kumimoji="0"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소요시간</a:t>
            </a:r>
          </a:p>
        </p:txBody>
      </p:sp>
      <p:sp>
        <p:nvSpPr>
          <p:cNvPr id="23" name="Rectangle 4"/>
          <p:cNvSpPr>
            <a:spLocks noChangeArrowheads="1"/>
          </p:cNvSpPr>
          <p:nvPr userDrawn="1"/>
        </p:nvSpPr>
        <p:spPr bwMode="auto">
          <a:xfrm>
            <a:off x="7005639" y="1514476"/>
            <a:ext cx="2087562" cy="2524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30" tIns="45666" rIns="91330" bIns="45666" anchor="ctr"/>
          <a:lstStyle/>
          <a:p>
            <a:pPr algn="ctr" defTabSz="955573" latinLnBrk="0"/>
            <a:r>
              <a:rPr kumimoji="0" lang="en-US" altLang="ko-KR" sz="110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Activity Profile</a:t>
            </a:r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auto">
          <a:xfrm>
            <a:off x="9096375" y="1768476"/>
            <a:ext cx="755650" cy="4532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1330" tIns="45666" rIns="91330" bIns="45666"/>
          <a:lstStyle/>
          <a:p>
            <a:pPr defTabSz="955573" latinLnBrk="0"/>
            <a:endParaRPr kumimoji="0" lang="ko-KR" altLang="en-US" sz="900" b="0">
              <a:solidFill>
                <a:srgbClr val="000000"/>
              </a:solidFill>
              <a:ea typeface="HY견고딕" pitchFamily="18" charset="-127"/>
            </a:endParaRPr>
          </a:p>
        </p:txBody>
      </p:sp>
      <p:sp>
        <p:nvSpPr>
          <p:cNvPr id="25" name="Rectangle 26"/>
          <p:cNvSpPr>
            <a:spLocks noChangeArrowheads="1"/>
          </p:cNvSpPr>
          <p:nvPr userDrawn="1"/>
        </p:nvSpPr>
        <p:spPr bwMode="auto">
          <a:xfrm>
            <a:off x="1212851" y="6286500"/>
            <a:ext cx="8639175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1330" tIns="45666" rIns="91330" bIns="45666" anchor="ctr"/>
          <a:lstStyle/>
          <a:p>
            <a:pPr algn="ctr" defTabSz="955573" latinLnBrk="0"/>
            <a:endParaRPr kumimoji="0" lang="ko-KR" altLang="en-US" sz="120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26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921126" y="6605588"/>
            <a:ext cx="2063750" cy="252412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/>
            </a:lvl1pPr>
          </a:lstStyle>
          <a:p>
            <a:pPr defTabSz="955573">
              <a:defRPr/>
            </a:pPr>
            <a:fld id="{A8077A34-3DDA-4F1D-AB39-EAB799A53B15}" type="slidenum">
              <a: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pPr defTabSz="955573">
                <a:defRPr/>
              </a:pPr>
              <a:t>‹#›</a:t>
            </a:fld>
            <a:endParaRPr lang="en-US" altLang="ko-KR" sz="1900" b="0">
              <a:solidFill>
                <a:prstClr val="black"/>
              </a:solidFill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612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0834" y="0"/>
            <a:ext cx="6465168" cy="692620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13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ChangeArrowheads="1"/>
          </p:cNvSpPr>
          <p:nvPr/>
        </p:nvSpPr>
        <p:spPr bwMode="auto">
          <a:xfrm flipV="1">
            <a:off x="144465" y="465141"/>
            <a:ext cx="9598025" cy="2857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rot="10800000" wrap="none" lIns="93318" tIns="46660" rIns="93318" bIns="4666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33450">
              <a:defRPr/>
            </a:pPr>
            <a:endParaRPr lang="ko-KR" altLang="ko-KR" b="0" dirty="0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 flipV="1">
            <a:off x="144465" y="6402392"/>
            <a:ext cx="9598025" cy="2857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rot="10800000" wrap="none" lIns="93318" tIns="46660" rIns="93318" bIns="4666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33450">
              <a:defRPr/>
            </a:pPr>
            <a:endParaRPr lang="ko-KR" altLang="ko-KR" b="0" dirty="0"/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>
            <a:off x="144463" y="446088"/>
            <a:ext cx="959485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pic>
        <p:nvPicPr>
          <p:cNvPr id="1029" name="Picture 10" descr="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205790" y="6478588"/>
            <a:ext cx="15017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80" r:id="rId12"/>
    <p:sldLayoutId id="214748381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85262" y="6453193"/>
            <a:ext cx="23114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buSzTx/>
              <a:buFontTx/>
              <a:buNone/>
              <a:defRPr kumimoji="0" sz="1200">
                <a:ea typeface="굴림체" pitchFamily="49" charset="-127"/>
              </a:defRPr>
            </a:lvl1pPr>
          </a:lstStyle>
          <a:p>
            <a:pPr>
              <a:defRPr/>
            </a:pPr>
            <a:fld id="{0D12B9B0-77A7-42BC-8BC4-6FB47B13B663}" type="slidenum">
              <a:rPr lang="en-US" altLang="ko-KR" b="0">
                <a:solidFill>
                  <a:srgbClr val="030409"/>
                </a:solidFill>
                <a:latin typeface="굴림체" pitchFamily="49" charset="-127"/>
              </a:rPr>
              <a:pPr>
                <a:defRPr/>
              </a:pPr>
              <a:t>‹#›</a:t>
            </a:fld>
            <a:endParaRPr lang="en-US" altLang="ko-KR" b="0" dirty="0">
              <a:solidFill>
                <a:srgbClr val="030409"/>
              </a:solidFill>
              <a:latin typeface="굴림체" pitchFamily="49" charset="-127"/>
            </a:endParaRPr>
          </a:p>
        </p:txBody>
      </p:sp>
      <p:sp>
        <p:nvSpPr>
          <p:cNvPr id="1027" name="Line 10"/>
          <p:cNvSpPr>
            <a:spLocks noChangeShapeType="1"/>
          </p:cNvSpPr>
          <p:nvPr/>
        </p:nvSpPr>
        <p:spPr bwMode="auto">
          <a:xfrm>
            <a:off x="101468" y="620713"/>
            <a:ext cx="97116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rIns="18000" bIns="10800" anchor="ctr"/>
          <a:lstStyle/>
          <a:p>
            <a:endParaRPr lang="ko-KR" altLang="en-US" sz="1000" b="0" dirty="0" smtClean="0">
              <a:solidFill>
                <a:srgbClr val="030409"/>
              </a:solidFill>
              <a:latin typeface="굴림체" pitchFamily="49" charset="-127"/>
              <a:ea typeface="굴림" pitchFamily="50" charset="-127"/>
            </a:endParaRPr>
          </a:p>
        </p:txBody>
      </p:sp>
      <p:sp>
        <p:nvSpPr>
          <p:cNvPr id="1028" name="Line 11"/>
          <p:cNvSpPr>
            <a:spLocks noChangeShapeType="1"/>
          </p:cNvSpPr>
          <p:nvPr/>
        </p:nvSpPr>
        <p:spPr bwMode="auto">
          <a:xfrm>
            <a:off x="89432" y="6453188"/>
            <a:ext cx="97116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rIns="18000" bIns="10800" anchor="ctr"/>
          <a:lstStyle/>
          <a:p>
            <a:endParaRPr lang="ko-KR" altLang="en-US" sz="1000" b="0" dirty="0" smtClean="0">
              <a:solidFill>
                <a:srgbClr val="030409"/>
              </a:solidFill>
              <a:latin typeface="굴림체" pitchFamily="49" charset="-127"/>
              <a:ea typeface="굴림" pitchFamily="50" charset="-127"/>
            </a:endParaRPr>
          </a:p>
        </p:txBody>
      </p:sp>
      <p:pic>
        <p:nvPicPr>
          <p:cNvPr id="1029" name="Picture 8" descr="한글조합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612" y="6483350"/>
            <a:ext cx="1264046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07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</p:sldLayoutIdLst>
  <p:transition>
    <p:cut/>
  </p:transition>
  <p:hf hdr="0" dt="0"/>
  <p:txStyles>
    <p:titleStyle>
      <a:lvl1pPr algn="r" defTabSz="742950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+mj-lt"/>
          <a:ea typeface="+mj-ea"/>
          <a:cs typeface="+mj-cs"/>
        </a:defRPr>
      </a:lvl1pPr>
      <a:lvl2pPr algn="r" defTabSz="742950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2pPr>
      <a:lvl3pPr algn="r" defTabSz="742950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3pPr>
      <a:lvl4pPr algn="r" defTabSz="742950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4pPr>
      <a:lvl5pPr algn="r" defTabSz="742950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5pPr>
      <a:lvl6pPr marL="457200" algn="r" defTabSz="742950" rtl="0" fontAlgn="base" latinLnBrk="1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6pPr>
      <a:lvl7pPr marL="914400" algn="r" defTabSz="742950" rtl="0" fontAlgn="base" latinLnBrk="1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7pPr>
      <a:lvl8pPr marL="1371600" algn="r" defTabSz="742950" rtl="0" fontAlgn="base" latinLnBrk="1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8pPr>
      <a:lvl9pPr marL="1828800" algn="r" defTabSz="742950" rtl="0" fontAlgn="base" latinLnBrk="1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ctr" latinLnBrk="1" hangingPunct="0">
        <a:spcBef>
          <a:spcPct val="20000"/>
        </a:spcBef>
        <a:spcAft>
          <a:spcPct val="0"/>
        </a:spcAft>
        <a:buClr>
          <a:srgbClr val="6A5CD0"/>
        </a:buClr>
        <a:buSzPct val="80000"/>
        <a:buFont typeface="Wingdings 2" pitchFamily="18" charset="2"/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1041400" indent="-3683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 2" pitchFamily="18" charset="2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620838" indent="-327025" algn="l" rtl="0" eaLnBrk="0" fontAlgn="base" latinLnBrk="1" hangingPunct="0">
        <a:spcBef>
          <a:spcPct val="20000"/>
        </a:spcBef>
        <a:spcAft>
          <a:spcPct val="0"/>
        </a:spcAft>
        <a:buClr>
          <a:srgbClr val="6A5CD0"/>
        </a:buClr>
        <a:buSzPct val="85000"/>
        <a:buFont typeface="Wingdings 2" pitchFamily="18" charset="2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21383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 2" pitchFamily="18" charset="2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5574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6A5CD0"/>
        </a:buClr>
        <a:buSzPct val="95000"/>
        <a:buFont typeface="Wingdings 2" pitchFamily="18" charset="2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3014663" indent="-228600" algn="l" rtl="0" fontAlgn="base" latinLnBrk="1">
        <a:spcBef>
          <a:spcPct val="20000"/>
        </a:spcBef>
        <a:spcAft>
          <a:spcPct val="0"/>
        </a:spcAft>
        <a:buClr>
          <a:srgbClr val="6A5CD0"/>
        </a:buClr>
        <a:buSzPct val="95000"/>
        <a:buFont typeface="Wingdings 2" pitchFamily="18" charset="2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3471863" indent="-228600" algn="l" rtl="0" fontAlgn="base" latinLnBrk="1">
        <a:spcBef>
          <a:spcPct val="20000"/>
        </a:spcBef>
        <a:spcAft>
          <a:spcPct val="0"/>
        </a:spcAft>
        <a:buClr>
          <a:srgbClr val="6A5CD0"/>
        </a:buClr>
        <a:buSzPct val="95000"/>
        <a:buFont typeface="Wingdings 2" pitchFamily="18" charset="2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929063" indent="-228600" algn="l" rtl="0" fontAlgn="base" latinLnBrk="1">
        <a:spcBef>
          <a:spcPct val="20000"/>
        </a:spcBef>
        <a:spcAft>
          <a:spcPct val="0"/>
        </a:spcAft>
        <a:buClr>
          <a:srgbClr val="6A5CD0"/>
        </a:buClr>
        <a:buSzPct val="95000"/>
        <a:buFont typeface="Wingdings 2" pitchFamily="18" charset="2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4386263" indent="-228600" algn="l" rtl="0" fontAlgn="base" latinLnBrk="1">
        <a:spcBef>
          <a:spcPct val="20000"/>
        </a:spcBef>
        <a:spcAft>
          <a:spcPct val="0"/>
        </a:spcAft>
        <a:buClr>
          <a:srgbClr val="6A5CD0"/>
        </a:buClr>
        <a:buSzPct val="95000"/>
        <a:buFont typeface="Wingdings 2" pitchFamily="18" charset="2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85262" y="6453189"/>
            <a:ext cx="23114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buSzTx/>
              <a:buFontTx/>
              <a:buNone/>
              <a:defRPr kumimoji="0" sz="1200">
                <a:ea typeface="굴림체" pitchFamily="49" charset="-127"/>
              </a:defRPr>
            </a:lvl1pPr>
          </a:lstStyle>
          <a:p>
            <a:pPr>
              <a:defRPr/>
            </a:pPr>
            <a:fld id="{0D12B9B0-77A7-42BC-8BC4-6FB47B13B663}" type="slidenum">
              <a:rPr lang="en-US" altLang="ko-KR" b="0">
                <a:solidFill>
                  <a:srgbClr val="030409"/>
                </a:solidFill>
                <a:latin typeface="굴림체" pitchFamily="49" charset="-127"/>
              </a:rPr>
              <a:pPr>
                <a:defRPr/>
              </a:pPr>
              <a:t>‹#›</a:t>
            </a:fld>
            <a:endParaRPr lang="en-US" altLang="ko-KR" b="0" dirty="0">
              <a:solidFill>
                <a:srgbClr val="030409"/>
              </a:solidFill>
              <a:latin typeface="굴림체" pitchFamily="49" charset="-127"/>
            </a:endParaRPr>
          </a:p>
        </p:txBody>
      </p:sp>
      <p:sp>
        <p:nvSpPr>
          <p:cNvPr id="1027" name="Line 10"/>
          <p:cNvSpPr>
            <a:spLocks noChangeShapeType="1"/>
          </p:cNvSpPr>
          <p:nvPr/>
        </p:nvSpPr>
        <p:spPr bwMode="auto">
          <a:xfrm>
            <a:off x="101468" y="620713"/>
            <a:ext cx="97116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rIns="18000" bIns="10800" anchor="ctr"/>
          <a:lstStyle/>
          <a:p>
            <a:endParaRPr lang="ko-KR" altLang="en-US" sz="1000" b="0" dirty="0" smtClean="0">
              <a:solidFill>
                <a:srgbClr val="030409"/>
              </a:solidFill>
              <a:latin typeface="굴림체" pitchFamily="49" charset="-127"/>
              <a:ea typeface="굴림" pitchFamily="50" charset="-127"/>
            </a:endParaRPr>
          </a:p>
        </p:txBody>
      </p:sp>
      <p:sp>
        <p:nvSpPr>
          <p:cNvPr id="1028" name="Line 11"/>
          <p:cNvSpPr>
            <a:spLocks noChangeShapeType="1"/>
          </p:cNvSpPr>
          <p:nvPr/>
        </p:nvSpPr>
        <p:spPr bwMode="auto">
          <a:xfrm>
            <a:off x="89430" y="6453188"/>
            <a:ext cx="97116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rIns="18000" bIns="10800" anchor="ctr"/>
          <a:lstStyle/>
          <a:p>
            <a:endParaRPr lang="ko-KR" altLang="en-US" sz="1000" b="0" dirty="0" smtClean="0">
              <a:solidFill>
                <a:srgbClr val="030409"/>
              </a:solidFill>
              <a:latin typeface="굴림체" pitchFamily="49" charset="-127"/>
              <a:ea typeface="굴림" pitchFamily="50" charset="-127"/>
            </a:endParaRPr>
          </a:p>
        </p:txBody>
      </p:sp>
      <p:pic>
        <p:nvPicPr>
          <p:cNvPr id="1029" name="Picture 8" descr="한글조합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612" y="6483350"/>
            <a:ext cx="1264046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13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transition>
    <p:cut/>
  </p:transition>
  <p:hf hdr="0" dt="0"/>
  <p:txStyles>
    <p:titleStyle>
      <a:lvl1pPr algn="r" defTabSz="742950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+mj-lt"/>
          <a:ea typeface="+mj-ea"/>
          <a:cs typeface="+mj-cs"/>
        </a:defRPr>
      </a:lvl1pPr>
      <a:lvl2pPr algn="r" defTabSz="742950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2pPr>
      <a:lvl3pPr algn="r" defTabSz="742950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3pPr>
      <a:lvl4pPr algn="r" defTabSz="742950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4pPr>
      <a:lvl5pPr algn="r" defTabSz="742950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5pPr>
      <a:lvl6pPr marL="457200" algn="r" defTabSz="742950" rtl="0" fontAlgn="base" latinLnBrk="1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6pPr>
      <a:lvl7pPr marL="914400" algn="r" defTabSz="742950" rtl="0" fontAlgn="base" latinLnBrk="1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7pPr>
      <a:lvl8pPr marL="1371600" algn="r" defTabSz="742950" rtl="0" fontAlgn="base" latinLnBrk="1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8pPr>
      <a:lvl9pPr marL="1828800" algn="r" defTabSz="742950" rtl="0" fontAlgn="base" latinLnBrk="1">
        <a:spcBef>
          <a:spcPct val="0"/>
        </a:spcBef>
        <a:spcAft>
          <a:spcPct val="0"/>
        </a:spcAft>
        <a:defRPr kumimoji="1" sz="2000" b="1">
          <a:solidFill>
            <a:srgbClr val="CC0000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ctr" latinLnBrk="1" hangingPunct="0">
        <a:spcBef>
          <a:spcPct val="20000"/>
        </a:spcBef>
        <a:spcAft>
          <a:spcPct val="0"/>
        </a:spcAft>
        <a:buClr>
          <a:srgbClr val="6A5CD0"/>
        </a:buClr>
        <a:buSzPct val="80000"/>
        <a:buFont typeface="Wingdings 2" pitchFamily="18" charset="2"/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1041400" indent="-3683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 2" pitchFamily="18" charset="2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620838" indent="-327025" algn="l" rtl="0" eaLnBrk="0" fontAlgn="base" latinLnBrk="1" hangingPunct="0">
        <a:spcBef>
          <a:spcPct val="20000"/>
        </a:spcBef>
        <a:spcAft>
          <a:spcPct val="0"/>
        </a:spcAft>
        <a:buClr>
          <a:srgbClr val="6A5CD0"/>
        </a:buClr>
        <a:buSzPct val="85000"/>
        <a:buFont typeface="Wingdings 2" pitchFamily="18" charset="2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21383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 2" pitchFamily="18" charset="2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5574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6A5CD0"/>
        </a:buClr>
        <a:buSzPct val="95000"/>
        <a:buFont typeface="Wingdings 2" pitchFamily="18" charset="2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3014663" indent="-228600" algn="l" rtl="0" fontAlgn="base" latinLnBrk="1">
        <a:spcBef>
          <a:spcPct val="20000"/>
        </a:spcBef>
        <a:spcAft>
          <a:spcPct val="0"/>
        </a:spcAft>
        <a:buClr>
          <a:srgbClr val="6A5CD0"/>
        </a:buClr>
        <a:buSzPct val="95000"/>
        <a:buFont typeface="Wingdings 2" pitchFamily="18" charset="2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3471863" indent="-228600" algn="l" rtl="0" fontAlgn="base" latinLnBrk="1">
        <a:spcBef>
          <a:spcPct val="20000"/>
        </a:spcBef>
        <a:spcAft>
          <a:spcPct val="0"/>
        </a:spcAft>
        <a:buClr>
          <a:srgbClr val="6A5CD0"/>
        </a:buClr>
        <a:buSzPct val="95000"/>
        <a:buFont typeface="Wingdings 2" pitchFamily="18" charset="2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929063" indent="-228600" algn="l" rtl="0" fontAlgn="base" latinLnBrk="1">
        <a:spcBef>
          <a:spcPct val="20000"/>
        </a:spcBef>
        <a:spcAft>
          <a:spcPct val="0"/>
        </a:spcAft>
        <a:buClr>
          <a:srgbClr val="6A5CD0"/>
        </a:buClr>
        <a:buSzPct val="95000"/>
        <a:buFont typeface="Wingdings 2" pitchFamily="18" charset="2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4386263" indent="-228600" algn="l" rtl="0" fontAlgn="base" latinLnBrk="1">
        <a:spcBef>
          <a:spcPct val="20000"/>
        </a:spcBef>
        <a:spcAft>
          <a:spcPct val="0"/>
        </a:spcAft>
        <a:buClr>
          <a:srgbClr val="6A5CD0"/>
        </a:buClr>
        <a:buSzPct val="95000"/>
        <a:buFont typeface="Wingdings 2" pitchFamily="18" charset="2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64"/>
          <p:cNvSpPr txBox="1">
            <a:spLocks noChangeArrowheads="1"/>
          </p:cNvSpPr>
          <p:nvPr/>
        </p:nvSpPr>
        <p:spPr bwMode="auto">
          <a:xfrm>
            <a:off x="4614360" y="6642476"/>
            <a:ext cx="664620" cy="24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1" tIns="45630" rIns="91261" bIns="45630" anchor="ctr">
            <a:spAutoFit/>
          </a:bodyPr>
          <a:lstStyle>
            <a:lvl1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defTabSz="922338" eaLnBrk="0" hangingPunct="0"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23907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28479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33051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3762375" indent="-104775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pPr algn="ctr" eaLnBrk="1" latinLnBrk="0" hangingPunct="1"/>
            <a:r>
              <a:rPr kumimoji="0" lang="en-US" altLang="en-US" sz="1000" b="0">
                <a:solidFill>
                  <a:srgbClr val="000000"/>
                </a:solidFill>
                <a:ea typeface="맑은 고딕" pitchFamily="50" charset="-127"/>
              </a:rPr>
              <a:t>- </a:t>
            </a:r>
            <a:fld id="{C352EB2F-15EC-43A4-89A0-ECC28EE5E343}" type="slidenum">
              <a:rPr kumimoji="0" lang="en-US" altLang="en-US" sz="1000" b="0">
                <a:solidFill>
                  <a:srgbClr val="000000"/>
                </a:solidFill>
                <a:ea typeface="맑은 고딕" pitchFamily="50" charset="-127"/>
              </a:rPr>
              <a:pPr algn="ctr" eaLnBrk="1" latinLnBrk="0" hangingPunct="1"/>
              <a:t>‹#›</a:t>
            </a:fld>
            <a:r>
              <a:rPr kumimoji="0" lang="en-US" altLang="en-US" sz="1000" b="0">
                <a:solidFill>
                  <a:srgbClr val="000000"/>
                </a:solidFill>
                <a:ea typeface="맑은 고딕" pitchFamily="50" charset="-127"/>
              </a:rPr>
              <a:t> -</a:t>
            </a:r>
          </a:p>
        </p:txBody>
      </p:sp>
      <p:sp>
        <p:nvSpPr>
          <p:cNvPr id="10" name="Line 68"/>
          <p:cNvSpPr>
            <a:spLocks noChangeShapeType="1"/>
          </p:cNvSpPr>
          <p:nvPr/>
        </p:nvSpPr>
        <p:spPr bwMode="auto">
          <a:xfrm>
            <a:off x="199387" y="6667284"/>
            <a:ext cx="9505646" cy="1551"/>
          </a:xfrm>
          <a:prstGeom prst="line">
            <a:avLst/>
          </a:prstGeom>
          <a:noFill/>
          <a:ln w="63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91261" tIns="45630" rIns="91261" bIns="45630" anchor="ctr"/>
          <a:lstStyle/>
          <a:p>
            <a:pPr defTabSz="91260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solidFill>
                <a:prstClr val="black"/>
              </a:solidFill>
              <a:latin typeface="Arial"/>
              <a:ea typeface="HY견고딕"/>
            </a:endParaRPr>
          </a:p>
        </p:txBody>
      </p:sp>
      <p:sp>
        <p:nvSpPr>
          <p:cNvPr id="2052" name="제목 개체 틀 1"/>
          <p:cNvSpPr>
            <a:spLocks noGrp="1"/>
          </p:cNvSpPr>
          <p:nvPr>
            <p:ph type="title"/>
          </p:nvPr>
        </p:nvSpPr>
        <p:spPr bwMode="auto">
          <a:xfrm>
            <a:off x="199386" y="34112"/>
            <a:ext cx="9507228" cy="33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61" tIns="45630" rIns="91261" bIns="4563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00969" y="410891"/>
            <a:ext cx="950564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2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HY견고딕" pitchFamily="18" charset="-127"/>
          <a:ea typeface="HY견고딕" pitchFamily="18" charset="-127"/>
        </a:defRPr>
      </a:lvl5pPr>
      <a:lvl6pPr marL="456305" algn="l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6pPr>
      <a:lvl7pPr marL="912608" algn="l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7pPr>
      <a:lvl8pPr marL="1368911" algn="l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8pPr>
      <a:lvl9pPr marL="1825213" algn="l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9pPr>
    </p:titleStyle>
    <p:bodyStyle>
      <a:lvl1pPr marL="182014" indent="-182014" algn="l" rtl="0" eaLnBrk="0" fontAlgn="base" latinLnBrk="1" hangingPunct="0">
        <a:spcBef>
          <a:spcPct val="0"/>
        </a:spcBef>
        <a:spcAft>
          <a:spcPts val="297"/>
        </a:spcAft>
        <a:buFont typeface="Arial" charset="0"/>
        <a:buChar char="•"/>
        <a:defRPr sz="1100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1pPr>
      <a:lvl2pPr marL="354613" indent="-172599" algn="l" rtl="0" eaLnBrk="0" fontAlgn="base" latinLnBrk="1" hangingPunct="0">
        <a:spcBef>
          <a:spcPct val="0"/>
        </a:spcBef>
        <a:spcAft>
          <a:spcPts val="297"/>
        </a:spcAft>
        <a:buFont typeface="Arial" charset="0"/>
        <a:buChar char="–"/>
        <a:defRPr sz="1100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2pPr>
      <a:lvl3pPr marL="536627" indent="-182014" algn="l" rtl="0" eaLnBrk="0" fontAlgn="base" latinLnBrk="1" hangingPunct="0">
        <a:spcBef>
          <a:spcPct val="0"/>
        </a:spcBef>
        <a:spcAft>
          <a:spcPts val="297"/>
        </a:spcAft>
        <a:buFont typeface="Arial" charset="0"/>
        <a:buChar char="•"/>
        <a:defRPr sz="1100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3pPr>
      <a:lvl4pPr marL="718641" indent="-182014" algn="l" rtl="0" eaLnBrk="0" fontAlgn="base" latinLnBrk="1" hangingPunct="0">
        <a:spcBef>
          <a:spcPct val="0"/>
        </a:spcBef>
        <a:spcAft>
          <a:spcPts val="297"/>
        </a:spcAft>
        <a:buFont typeface="Arial" charset="0"/>
        <a:buChar char="–"/>
        <a:defRPr sz="1100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4pPr>
      <a:lvl5pPr marL="2052363" indent="-227518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100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5pPr>
      <a:lvl6pPr marL="2509668" indent="-228151" algn="l" defTabSz="91260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5974" indent="-228151" algn="l" defTabSz="91260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276" indent="-228151" algn="l" defTabSz="91260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8581" indent="-228151" algn="l" defTabSz="91260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260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305" algn="l" defTabSz="91260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8" algn="l" defTabSz="91260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11" algn="l" defTabSz="91260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13" algn="l" defTabSz="91260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19" algn="l" defTabSz="91260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21" algn="l" defTabSz="91260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28" algn="l" defTabSz="91260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27" algn="l" defTabSz="91260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.wmf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jpe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21" Type="http://schemas.openxmlformats.org/officeDocument/2006/relationships/image" Target="../media/image45.jpeg"/><Relationship Id="rId34" Type="http://schemas.openxmlformats.org/officeDocument/2006/relationships/image" Target="../media/image57.pn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jpeg"/><Relationship Id="rId33" Type="http://schemas.openxmlformats.org/officeDocument/2006/relationships/image" Target="../media/image56.png"/><Relationship Id="rId38" Type="http://schemas.openxmlformats.org/officeDocument/2006/relationships/image" Target="../media/image4.png"/><Relationship Id="rId2" Type="http://schemas.openxmlformats.org/officeDocument/2006/relationships/image" Target="../media/image26.jpeg"/><Relationship Id="rId16" Type="http://schemas.openxmlformats.org/officeDocument/2006/relationships/image" Target="../media/image40.jpeg"/><Relationship Id="rId20" Type="http://schemas.openxmlformats.org/officeDocument/2006/relationships/image" Target="../media/image44.jpeg"/><Relationship Id="rId29" Type="http://schemas.openxmlformats.org/officeDocument/2006/relationships/hyperlink" Target="../BCA&#49548;&#44060;&#51088;&#47308;/Robot&amp;HybridATM.mp4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5.jpeg"/><Relationship Id="rId37" Type="http://schemas.openxmlformats.org/officeDocument/2006/relationships/image" Target="../media/image60.jpe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jpeg"/><Relationship Id="rId36" Type="http://schemas.openxmlformats.org/officeDocument/2006/relationships/image" Target="../media/image59.png"/><Relationship Id="rId10" Type="http://schemas.openxmlformats.org/officeDocument/2006/relationships/image" Target="../media/image34.jpeg"/><Relationship Id="rId19" Type="http://schemas.openxmlformats.org/officeDocument/2006/relationships/image" Target="../media/image43.jpeg"/><Relationship Id="rId31" Type="http://schemas.openxmlformats.org/officeDocument/2006/relationships/image" Target="../media/image5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jpeg"/><Relationship Id="rId22" Type="http://schemas.openxmlformats.org/officeDocument/2006/relationships/image" Target="../media/image46.jpeg"/><Relationship Id="rId27" Type="http://schemas.openxmlformats.org/officeDocument/2006/relationships/image" Target="../media/image51.jpeg"/><Relationship Id="rId30" Type="http://schemas.openxmlformats.org/officeDocument/2006/relationships/image" Target="../media/image53.jpeg"/><Relationship Id="rId35" Type="http://schemas.openxmlformats.org/officeDocument/2006/relationships/image" Target="../media/image58.png"/><Relationship Id="rId8" Type="http://schemas.openxmlformats.org/officeDocument/2006/relationships/image" Target="../media/image32.jpeg"/><Relationship Id="rId3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6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4.png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144688" y="1412776"/>
            <a:ext cx="6336705" cy="73250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효성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TNS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생산 시스템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개요</a:t>
            </a:r>
            <a:endParaRPr lang="ko-KR" altLang="en-US" sz="3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4303718" y="5013329"/>
            <a:ext cx="127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latinLnBrk="1" hangingPunct="1"/>
            <a:r>
              <a:rPr lang="en-US" altLang="ko-KR" sz="2200" b="0" dirty="0" smtClean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2023. 07</a:t>
            </a:r>
            <a:endParaRPr lang="en-US" altLang="ko-KR" sz="2200" b="0" dirty="0">
              <a:solidFill>
                <a:srgbClr val="00336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8647115" y="578437"/>
            <a:ext cx="936773" cy="402291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latinLnBrk="1" hangingPunct="1"/>
            <a:r>
              <a:rPr lang="ko-KR" altLang="en-US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對外秘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01320" y="4077076"/>
            <a:ext cx="12843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latinLnBrk="1" hangingPunct="1"/>
            <a:r>
              <a:rPr lang="en-US" altLang="ko-KR" sz="2200" dirty="0" smtClean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IT</a:t>
            </a:r>
            <a:r>
              <a:rPr lang="ko-KR" altLang="en-US" sz="2200" dirty="0" smtClean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기획팀</a:t>
            </a:r>
            <a:endParaRPr lang="en-US" altLang="ko-KR" sz="2200" dirty="0">
              <a:solidFill>
                <a:srgbClr val="00336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01" y="6453337"/>
            <a:ext cx="1404000" cy="33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61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바닥글 개체 틀 1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BB03E9-EDD7-4425-85D4-C12A9EA92A0E}" type="slidenum">
              <a:rPr lang="en-US" altLang="ko-KR" sz="1000" b="0"/>
              <a:pPr eaLnBrk="1" hangingPunct="1"/>
              <a:t>10</a:t>
            </a:fld>
            <a:endParaRPr lang="en-US" altLang="ko-KR" sz="1000" b="0"/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304800" y="573551"/>
            <a:ext cx="43608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90000"/>
              </a:lnSpc>
              <a:buClrTx/>
              <a:buFontTx/>
              <a:buNone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 및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Process</a:t>
            </a: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6049565" y="548680"/>
            <a:ext cx="3673475" cy="54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PP Module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16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PP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모듈은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기준정보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 부분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생산계획 수립 부문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생산실행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분석 부문 등으로 구분되어 있으며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원가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(CO),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 및 물류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(SD),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구매 및 자재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(MM),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품질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(QM)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다른 모듈들과 통합되어 있다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1)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기준정보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Material Master, BOM, Work Center,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Routing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기준정보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</a:t>
            </a:r>
            <a:endParaRPr lang="ko-KR" altLang="en-US" b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en-US" altLang="ko-KR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생산계획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회사의 </a:t>
            </a:r>
            <a:r>
              <a:rPr lang="ko-KR" altLang="en-US" b="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제조활동을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계획</a:t>
            </a:r>
            <a:r>
              <a:rPr lang="en-US" altLang="ko-KR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통제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</a:t>
            </a:r>
            <a:r>
              <a:rPr lang="ko-KR" altLang="en-US" b="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판매계획으로부터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생산계획 수립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</a:t>
            </a:r>
            <a:r>
              <a:rPr lang="ko-KR" altLang="en-US" b="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수요계획을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통한 중장기 생산계획 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시뮬레이션을 통한 분석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en-US" altLang="ko-KR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생산 실행 및 분석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생산 오더 생성 및 관리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생산 오더에 의한 </a:t>
            </a:r>
            <a:r>
              <a:rPr lang="ko-KR" altLang="en-US" b="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생산실행</a:t>
            </a:r>
            <a:endParaRPr lang="ko-KR" altLang="en-US" b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</a:t>
            </a:r>
            <a:r>
              <a:rPr lang="ko-KR" altLang="en-US" b="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자재소요량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계획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en-US" altLang="ko-KR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4) 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정보시스템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표준 데이터와 실적 데이터 비교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계획에 의한 실적 현황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66838"/>
            <a:ext cx="576103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304800" y="90805"/>
            <a:ext cx="935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5. </a:t>
            </a:r>
            <a:r>
              <a:rPr lang="en-US" altLang="ko-KR" sz="2000" dirty="0" smtClean="0">
                <a:latin typeface="Arial" panose="020B0604020202020204" pitchFamily="34" charset="0"/>
              </a:rPr>
              <a:t>SAP-PP </a:t>
            </a:r>
            <a:r>
              <a:rPr lang="ko-KR" altLang="en-US" sz="2000" dirty="0" smtClean="0">
                <a:latin typeface="Arial" panose="020B0604020202020204" pitchFamily="34" charset="0"/>
              </a:rPr>
              <a:t>개요</a:t>
            </a:r>
            <a:endParaRPr lang="en-US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49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0248A0A9-BB66-49A0-9E00-772747F65F02}" type="slidenum">
              <a:rPr lang="en-US" altLang="ko-KR" sz="1000" b="0"/>
              <a:pPr eaLnBrk="1" hangingPunct="1"/>
              <a:t>11</a:t>
            </a:fld>
            <a:endParaRPr lang="en-US" altLang="ko-KR" sz="1000" b="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319719" y="572453"/>
            <a:ext cx="9359900" cy="43180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PP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업무 처리 내용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3" r="44069" b="33725"/>
          <a:stretch>
            <a:fillRect/>
          </a:stretch>
        </p:blipFill>
        <p:spPr bwMode="auto">
          <a:xfrm>
            <a:off x="200025" y="1628775"/>
            <a:ext cx="57943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5385048" y="1557338"/>
            <a:ext cx="4320927" cy="426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PP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업무 처리 내용</a:t>
            </a:r>
            <a:endParaRPr lang="ko-KR" altLang="en-US" sz="16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회사의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제조활동을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계획하고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통제하는    기능으로서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SD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연계한 생산 계획 수립과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MM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연계된 실행 및 실행을 통한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생산입고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및 이에 따른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영업모듈의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출하로 연결되어지며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생산입고와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기준정보로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원가정보를 제공해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준다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생산의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기준정보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생산관련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기준정보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부품구성표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(BOM),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작업장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(Work Center),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공정흐름도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(Routing), Material Master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기준정보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</a:t>
            </a:r>
            <a:endParaRPr lang="ko-KR" altLang="en-US" b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en-US" altLang="ko-KR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제조 현장 관리 </a:t>
            </a:r>
            <a:r>
              <a:rPr lang="en-US" altLang="ko-KR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en-US" altLang="ko-KR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생산계획수립</a:t>
            </a:r>
            <a:r>
              <a:rPr lang="en-US" altLang="ko-KR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자재소요계획</a:t>
            </a:r>
            <a:r>
              <a:rPr lang="en-US" altLang="ko-KR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latinLnBrk="0">
              <a:lnSpc>
                <a:spcPct val="120000"/>
              </a:lnSpc>
              <a:buClrTx/>
              <a:buFontTx/>
              <a:buNone/>
            </a:pPr>
            <a:r>
              <a:rPr lang="en-US" altLang="ko-KR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</a:t>
            </a:r>
            <a:r>
              <a:rPr lang="ko-KR" altLang="en-US" b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공정진척관리 및 생산능력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90805"/>
            <a:ext cx="935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5. SAP-PP </a:t>
            </a:r>
            <a:r>
              <a:rPr lang="ko-KR" altLang="en-US" sz="2000" dirty="0">
                <a:latin typeface="Arial" panose="020B0604020202020204" pitchFamily="34" charset="0"/>
              </a:rPr>
              <a:t>개요</a:t>
            </a:r>
            <a:endParaRPr lang="en-US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539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바닥글 개체 틀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E5353FA1-1A5C-4EBA-9281-344763ABE541}" type="slidenum">
              <a:rPr lang="en-US" altLang="ko-KR" sz="1000" b="0"/>
              <a:pPr eaLnBrk="1" hangingPunct="1"/>
              <a:t>12</a:t>
            </a:fld>
            <a:endParaRPr lang="en-US" altLang="ko-KR" sz="1000" b="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3050" y="765175"/>
            <a:ext cx="9359900" cy="43180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PP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구성</a:t>
            </a:r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2060575"/>
            <a:ext cx="4146550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344488" y="1249363"/>
            <a:ext cx="4608512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82600" algn="l"/>
              </a:tabLst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기준정보</a:t>
            </a: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(BD) : Basic Data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판매생산계획</a:t>
            </a: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(SOP)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: Sales &amp; Operations Planning 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생산기준계획</a:t>
            </a: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(MPS)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: Master Production Scheduling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자재소요량계획</a:t>
            </a: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(MRP)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: Material Requirements Planning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생산능력계획</a:t>
            </a: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(CRP)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: Capacity Requirments Planning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현장관리</a:t>
            </a: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(SFC)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: Shop Floor Control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제조원가</a:t>
            </a: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(PC) : Product Cost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정보시스템</a:t>
            </a:r>
          </a:p>
          <a:p>
            <a:pPr algn="just" eaLnBrk="1" hangingPunct="1">
              <a:lnSpc>
                <a:spcPct val="120000"/>
              </a:lnSpc>
              <a:buClrTx/>
              <a:buFontTx/>
              <a:buNone/>
            </a:pPr>
            <a:r>
              <a:rPr lang="ko-KR" altLang="en-US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: Shop Floor Information System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273050" y="92322"/>
            <a:ext cx="935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5. SAP-PP </a:t>
            </a:r>
            <a:r>
              <a:rPr lang="ko-KR" altLang="en-US" sz="2000" dirty="0">
                <a:latin typeface="Arial" panose="020B0604020202020204" pitchFamily="34" charset="0"/>
              </a:rPr>
              <a:t>개요</a:t>
            </a:r>
            <a:endParaRPr lang="en-US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668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바닥글 개체 틀 1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0B0C0FF4-E949-4F35-8D34-70BFBA4D0930}" type="slidenum">
              <a:rPr lang="en-US" altLang="ko-KR" sz="1000" b="0"/>
              <a:pPr eaLnBrk="1" hangingPunct="1"/>
              <a:t>13</a:t>
            </a:fld>
            <a:endParaRPr lang="en-US" altLang="ko-KR" sz="1000" b="0"/>
          </a:p>
        </p:txBody>
      </p:sp>
      <p:sp>
        <p:nvSpPr>
          <p:cNvPr id="1993730" name="Rectangle 2"/>
          <p:cNvSpPr>
            <a:spLocks noChangeArrowheads="1"/>
          </p:cNvSpPr>
          <p:nvPr/>
        </p:nvSpPr>
        <p:spPr bwMode="auto">
          <a:xfrm>
            <a:off x="248444" y="624405"/>
            <a:ext cx="9066213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157163" eaLnBrk="0" latinLnBrk="0" hangingPunc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ko-KR" altLang="en-US" sz="20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영업과 생산 운영 계획 </a:t>
            </a:r>
            <a:r>
              <a:rPr lang="en-US" altLang="ko-KR" sz="20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SOP, Sales and Operations Planning)</a:t>
            </a:r>
            <a:endParaRPr lang="en-US" altLang="ko-KR" sz="2000" dirty="0">
              <a:latin typeface="HY헤드라인M" pitchFamily="18" charset="-127"/>
              <a:ea typeface="HY헤드라인M" pitchFamily="18" charset="-127"/>
            </a:endParaRPr>
          </a:p>
          <a:p>
            <a:pPr marL="342900" indent="-157163" algn="just">
              <a:defRPr/>
            </a:pP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생산계획을 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SIS(Sales Information System: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영업정보시스템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), Forecasting(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수요예측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), CO-PA(Profitability Analysis: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수익성 분석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등을 참조로 하여 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Planning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을 수행한다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제품에 대한 수요의 예측과 생산 계획의 수립을 유연하게 할 수 있도록 지원하는 도구로써 장기 또는 중기의 계획을 수립하는데 적합하며  영업의 판매 </a:t>
            </a:r>
          </a:p>
          <a:p>
            <a:pPr marL="342900" indent="-157163" algn="just">
              <a:buFont typeface="Wingdings" panose="05000000000000000000" pitchFamily="2" charset="2"/>
              <a:buNone/>
              <a:defRPr/>
            </a:pP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  계획으로부터  생산 계획을 수립하는 과정에서 과거의 판매 실적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현재의 재고 상태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미래에 대한 예측 등 물류의 흐름에 대한 수요와 공급의 계획을 설정할 수 있다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.</a:t>
            </a:r>
          </a:p>
        </p:txBody>
      </p:sp>
      <p:grpSp>
        <p:nvGrpSpPr>
          <p:cNvPr id="44036" name="Group 3"/>
          <p:cNvGrpSpPr>
            <a:grpSpLocks/>
          </p:cNvGrpSpPr>
          <p:nvPr/>
        </p:nvGrpSpPr>
        <p:grpSpPr bwMode="auto">
          <a:xfrm>
            <a:off x="344488" y="2708275"/>
            <a:ext cx="5337175" cy="3841750"/>
            <a:chOff x="126" y="1509"/>
            <a:chExt cx="3362" cy="2556"/>
          </a:xfrm>
        </p:grpSpPr>
        <p:sp>
          <p:nvSpPr>
            <p:cNvPr id="44039" name="Rectangle 4"/>
            <p:cNvSpPr>
              <a:spLocks noChangeArrowheads="1"/>
            </p:cNvSpPr>
            <p:nvPr/>
          </p:nvSpPr>
          <p:spPr bwMode="auto">
            <a:xfrm>
              <a:off x="1921" y="3710"/>
              <a:ext cx="546" cy="3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40" name="Rectangle 5"/>
            <p:cNvSpPr>
              <a:spLocks noChangeArrowheads="1"/>
            </p:cNvSpPr>
            <p:nvPr/>
          </p:nvSpPr>
          <p:spPr bwMode="auto">
            <a:xfrm>
              <a:off x="275" y="1745"/>
              <a:ext cx="864" cy="483"/>
            </a:xfrm>
            <a:prstGeom prst="rect">
              <a:avLst/>
            </a:prstGeom>
            <a:solidFill>
              <a:srgbClr val="3366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41" name="Rectangle 6"/>
            <p:cNvSpPr>
              <a:spLocks noChangeArrowheads="1"/>
            </p:cNvSpPr>
            <p:nvPr/>
          </p:nvSpPr>
          <p:spPr bwMode="auto">
            <a:xfrm>
              <a:off x="1405" y="1745"/>
              <a:ext cx="864" cy="483"/>
            </a:xfrm>
            <a:prstGeom prst="rect">
              <a:avLst/>
            </a:prstGeom>
            <a:solidFill>
              <a:srgbClr val="3366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42" name="Rectangle 7"/>
            <p:cNvSpPr>
              <a:spLocks noChangeArrowheads="1"/>
            </p:cNvSpPr>
            <p:nvPr/>
          </p:nvSpPr>
          <p:spPr bwMode="auto">
            <a:xfrm>
              <a:off x="2476" y="1745"/>
              <a:ext cx="774" cy="483"/>
            </a:xfrm>
            <a:prstGeom prst="rect">
              <a:avLst/>
            </a:prstGeom>
            <a:solidFill>
              <a:srgbClr val="3366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43" name="Rectangle 8"/>
            <p:cNvSpPr>
              <a:spLocks noChangeArrowheads="1"/>
            </p:cNvSpPr>
            <p:nvPr/>
          </p:nvSpPr>
          <p:spPr bwMode="auto">
            <a:xfrm>
              <a:off x="2333" y="3618"/>
              <a:ext cx="597" cy="331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44044" name="Group 9"/>
            <p:cNvGrpSpPr>
              <a:grpSpLocks/>
            </p:cNvGrpSpPr>
            <p:nvPr/>
          </p:nvGrpSpPr>
          <p:grpSpPr bwMode="auto">
            <a:xfrm>
              <a:off x="424" y="3348"/>
              <a:ext cx="1212" cy="481"/>
              <a:chOff x="1511" y="2802"/>
              <a:chExt cx="1249" cy="460"/>
            </a:xfrm>
          </p:grpSpPr>
          <p:sp>
            <p:nvSpPr>
              <p:cNvPr id="44193" name="Rectangle 10"/>
              <p:cNvSpPr>
                <a:spLocks noChangeArrowheads="1"/>
              </p:cNvSpPr>
              <p:nvPr/>
            </p:nvSpPr>
            <p:spPr bwMode="auto">
              <a:xfrm>
                <a:off x="1515" y="2806"/>
                <a:ext cx="1154" cy="455"/>
              </a:xfrm>
              <a:prstGeom prst="rect">
                <a:avLst/>
              </a:prstGeom>
              <a:solidFill>
                <a:srgbClr val="273C83"/>
              </a:solidFill>
              <a:ln w="7938">
                <a:solidFill>
                  <a:srgbClr val="DADADA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44194" name="Group 11"/>
              <p:cNvGrpSpPr>
                <a:grpSpLocks/>
              </p:cNvGrpSpPr>
              <p:nvPr/>
            </p:nvGrpSpPr>
            <p:grpSpPr bwMode="auto">
              <a:xfrm>
                <a:off x="1511" y="2802"/>
                <a:ext cx="1160" cy="460"/>
                <a:chOff x="1511" y="2802"/>
                <a:chExt cx="1160" cy="460"/>
              </a:xfrm>
            </p:grpSpPr>
            <p:sp>
              <p:nvSpPr>
                <p:cNvPr id="44236" name="Freeform 12"/>
                <p:cNvSpPr>
                  <a:spLocks/>
                </p:cNvSpPr>
                <p:nvPr/>
              </p:nvSpPr>
              <p:spPr bwMode="auto">
                <a:xfrm>
                  <a:off x="1511" y="2802"/>
                  <a:ext cx="1160" cy="460"/>
                </a:xfrm>
                <a:custGeom>
                  <a:avLst/>
                  <a:gdLst>
                    <a:gd name="T0" fmla="*/ 1160 w 1160"/>
                    <a:gd name="T1" fmla="*/ 0 h 460"/>
                    <a:gd name="T2" fmla="*/ 0 w 1160"/>
                    <a:gd name="T3" fmla="*/ 0 h 460"/>
                    <a:gd name="T4" fmla="*/ 0 w 1160"/>
                    <a:gd name="T5" fmla="*/ 460 h 460"/>
                    <a:gd name="T6" fmla="*/ 1160 w 1160"/>
                    <a:gd name="T7" fmla="*/ 0 h 4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160"/>
                    <a:gd name="T13" fmla="*/ 0 h 460"/>
                    <a:gd name="T14" fmla="*/ 1160 w 1160"/>
                    <a:gd name="T15" fmla="*/ 460 h 4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160" h="460">
                      <a:moveTo>
                        <a:pt x="1160" y="0"/>
                      </a:moveTo>
                      <a:lnTo>
                        <a:pt x="0" y="0"/>
                      </a:lnTo>
                      <a:lnTo>
                        <a:pt x="0" y="460"/>
                      </a:lnTo>
                      <a:lnTo>
                        <a:pt x="1160" y="0"/>
                      </a:lnTo>
                      <a:close/>
                    </a:path>
                  </a:pathLst>
                </a:custGeom>
                <a:solidFill>
                  <a:srgbClr val="273C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panose="05000000000000000000" pitchFamily="2" charset="2"/>
                    <a:buChar char="§"/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panose="05000000000000000000" pitchFamily="2" charset="2"/>
                    <a:buChar char="§"/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panose="05000000000000000000" pitchFamily="2" charset="2"/>
                    <a:buChar char="§"/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panose="05000000000000000000" pitchFamily="2" charset="2"/>
                    <a:buChar char="§"/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44237" name="Freeform 13"/>
                <p:cNvSpPr>
                  <a:spLocks/>
                </p:cNvSpPr>
                <p:nvPr/>
              </p:nvSpPr>
              <p:spPr bwMode="auto">
                <a:xfrm>
                  <a:off x="1511" y="2802"/>
                  <a:ext cx="1160" cy="460"/>
                </a:xfrm>
                <a:custGeom>
                  <a:avLst/>
                  <a:gdLst>
                    <a:gd name="T0" fmla="*/ 1160 w 1160"/>
                    <a:gd name="T1" fmla="*/ 0 h 460"/>
                    <a:gd name="T2" fmla="*/ 0 w 1160"/>
                    <a:gd name="T3" fmla="*/ 0 h 460"/>
                    <a:gd name="T4" fmla="*/ 0 w 1160"/>
                    <a:gd name="T5" fmla="*/ 460 h 460"/>
                    <a:gd name="T6" fmla="*/ 0 60000 65536"/>
                    <a:gd name="T7" fmla="*/ 0 60000 65536"/>
                    <a:gd name="T8" fmla="*/ 0 60000 65536"/>
                    <a:gd name="T9" fmla="*/ 0 w 1160"/>
                    <a:gd name="T10" fmla="*/ 0 h 460"/>
                    <a:gd name="T11" fmla="*/ 1160 w 1160"/>
                    <a:gd name="T12" fmla="*/ 460 h 46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160" h="460">
                      <a:moveTo>
                        <a:pt x="1160" y="0"/>
                      </a:moveTo>
                      <a:lnTo>
                        <a:pt x="0" y="0"/>
                      </a:lnTo>
                      <a:lnTo>
                        <a:pt x="0" y="460"/>
                      </a:lnTo>
                    </a:path>
                  </a:pathLst>
                </a:custGeom>
                <a:noFill/>
                <a:ln w="15875">
                  <a:solidFill>
                    <a:srgbClr val="DADADA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panose="05000000000000000000" pitchFamily="2" charset="2"/>
                    <a:buChar char="§"/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panose="05000000000000000000" pitchFamily="2" charset="2"/>
                    <a:buChar char="§"/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panose="05000000000000000000" pitchFamily="2" charset="2"/>
                    <a:buChar char="§"/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panose="05000000000000000000" pitchFamily="2" charset="2"/>
                    <a:buChar char="§"/>
                    <a:defRPr kumimoji="1" sz="1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</p:grpSp>
          <p:sp>
            <p:nvSpPr>
              <p:cNvPr id="44195" name="Rectangle 14"/>
              <p:cNvSpPr>
                <a:spLocks noChangeArrowheads="1"/>
              </p:cNvSpPr>
              <p:nvPr/>
            </p:nvSpPr>
            <p:spPr bwMode="auto">
              <a:xfrm>
                <a:off x="1856" y="2812"/>
                <a:ext cx="852" cy="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96" name="Rectangle 15"/>
              <p:cNvSpPr>
                <a:spLocks noChangeArrowheads="1"/>
              </p:cNvSpPr>
              <p:nvPr/>
            </p:nvSpPr>
            <p:spPr bwMode="auto">
              <a:xfrm>
                <a:off x="1892" y="2833"/>
                <a:ext cx="23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C0C0C0"/>
                    </a:solidFill>
                    <a:latin typeface="Arial" panose="020B0604020202020204" pitchFamily="34" charset="0"/>
                  </a:rPr>
                  <a:t>  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97" name="Rectangle 16"/>
              <p:cNvSpPr>
                <a:spLocks noChangeArrowheads="1"/>
              </p:cNvSpPr>
              <p:nvPr/>
            </p:nvSpPr>
            <p:spPr bwMode="auto">
              <a:xfrm>
                <a:off x="1892" y="2829"/>
                <a:ext cx="23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FFFFFF"/>
                    </a:solidFill>
                    <a:latin typeface="Arial" panose="020B0604020202020204" pitchFamily="34" charset="0"/>
                  </a:rPr>
                  <a:t>  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98" name="Rectangle 17"/>
              <p:cNvSpPr>
                <a:spLocks noChangeArrowheads="1"/>
              </p:cNvSpPr>
              <p:nvPr/>
            </p:nvSpPr>
            <p:spPr bwMode="auto">
              <a:xfrm>
                <a:off x="1913" y="2820"/>
                <a:ext cx="132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600">
                    <a:solidFill>
                      <a:srgbClr val="C0C0C0"/>
                    </a:solidFill>
                    <a:latin typeface="Arial" panose="020B0604020202020204" pitchFamily="34" charset="0"/>
                  </a:rPr>
                  <a:t>Value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199" name="Rectangle 18"/>
              <p:cNvSpPr>
                <a:spLocks noChangeArrowheads="1"/>
              </p:cNvSpPr>
              <p:nvPr/>
            </p:nvSpPr>
            <p:spPr bwMode="auto">
              <a:xfrm>
                <a:off x="1907" y="2822"/>
                <a:ext cx="132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600">
                    <a:solidFill>
                      <a:srgbClr val="FFFFFF"/>
                    </a:solidFill>
                    <a:latin typeface="Arial" panose="020B0604020202020204" pitchFamily="34" charset="0"/>
                  </a:rPr>
                  <a:t>Value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00" name="Rectangle 19"/>
              <p:cNvSpPr>
                <a:spLocks noChangeArrowheads="1"/>
              </p:cNvSpPr>
              <p:nvPr/>
            </p:nvSpPr>
            <p:spPr bwMode="auto">
              <a:xfrm>
                <a:off x="2040" y="2820"/>
                <a:ext cx="165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600">
                    <a:solidFill>
                      <a:srgbClr val="C0C0C0"/>
                    </a:solidFill>
                    <a:latin typeface="Arial" panose="020B0604020202020204" pitchFamily="34" charset="0"/>
                  </a:rPr>
                  <a:t>       OP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01" name="Rectangle 20"/>
              <p:cNvSpPr>
                <a:spLocks noChangeArrowheads="1"/>
              </p:cNvSpPr>
              <p:nvPr/>
            </p:nvSpPr>
            <p:spPr bwMode="auto">
              <a:xfrm>
                <a:off x="2038" y="2820"/>
                <a:ext cx="164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600">
                    <a:solidFill>
                      <a:srgbClr val="FFFFFF"/>
                    </a:solidFill>
                    <a:latin typeface="Arial" panose="020B0604020202020204" pitchFamily="34" charset="0"/>
                  </a:rPr>
                  <a:t>       OP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02" name="Rectangle 21"/>
              <p:cNvSpPr>
                <a:spLocks noChangeArrowheads="1"/>
              </p:cNvSpPr>
              <p:nvPr/>
            </p:nvSpPr>
            <p:spPr bwMode="auto">
              <a:xfrm>
                <a:off x="2233" y="2822"/>
                <a:ext cx="67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600">
                    <a:solidFill>
                      <a:srgbClr val="C0C0C0"/>
                    </a:solidFill>
                    <a:latin typeface="Arial" panose="020B0604020202020204" pitchFamily="34" charset="0"/>
                  </a:rPr>
                  <a:t>     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03" name="Rectangle 22"/>
              <p:cNvSpPr>
                <a:spLocks noChangeArrowheads="1"/>
              </p:cNvSpPr>
              <p:nvPr/>
            </p:nvSpPr>
            <p:spPr bwMode="auto">
              <a:xfrm>
                <a:off x="2232" y="2822"/>
                <a:ext cx="67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600">
                    <a:solidFill>
                      <a:srgbClr val="FFFFFF"/>
                    </a:solidFill>
                    <a:latin typeface="Arial" panose="020B0604020202020204" pitchFamily="34" charset="0"/>
                  </a:rPr>
                  <a:t>     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04" name="Rectangle 23"/>
              <p:cNvSpPr>
                <a:spLocks noChangeArrowheads="1"/>
              </p:cNvSpPr>
              <p:nvPr/>
            </p:nvSpPr>
            <p:spPr bwMode="auto">
              <a:xfrm>
                <a:off x="2294" y="2822"/>
                <a:ext cx="124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600">
                    <a:solidFill>
                      <a:srgbClr val="C0C0C0"/>
                    </a:solidFill>
                    <a:latin typeface="Arial" panose="020B0604020202020204" pitchFamily="34" charset="0"/>
                  </a:rPr>
                  <a:t>From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05" name="Rectangle 24"/>
              <p:cNvSpPr>
                <a:spLocks noChangeArrowheads="1"/>
              </p:cNvSpPr>
              <p:nvPr/>
            </p:nvSpPr>
            <p:spPr bwMode="auto">
              <a:xfrm>
                <a:off x="2294" y="2822"/>
                <a:ext cx="124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600">
                    <a:solidFill>
                      <a:srgbClr val="FFFFFF"/>
                    </a:solidFill>
                    <a:latin typeface="Arial" panose="020B0604020202020204" pitchFamily="34" charset="0"/>
                  </a:rPr>
                  <a:t>From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06" name="Rectangle 25"/>
              <p:cNvSpPr>
                <a:spLocks noChangeArrowheads="1"/>
              </p:cNvSpPr>
              <p:nvPr/>
            </p:nvSpPr>
            <p:spPr bwMode="auto">
              <a:xfrm>
                <a:off x="2414" y="2820"/>
                <a:ext cx="180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600">
                    <a:solidFill>
                      <a:srgbClr val="C0C0C0"/>
                    </a:solidFill>
                    <a:latin typeface="Arial" panose="020B0604020202020204" pitchFamily="34" charset="0"/>
                  </a:rPr>
                  <a:t>         To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07" name="Rectangle 26"/>
              <p:cNvSpPr>
                <a:spLocks noChangeArrowheads="1"/>
              </p:cNvSpPr>
              <p:nvPr/>
            </p:nvSpPr>
            <p:spPr bwMode="auto">
              <a:xfrm>
                <a:off x="2414" y="2820"/>
                <a:ext cx="180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600">
                    <a:solidFill>
                      <a:srgbClr val="FFFFFF"/>
                    </a:solidFill>
                    <a:latin typeface="Arial" panose="020B0604020202020204" pitchFamily="34" charset="0"/>
                  </a:rPr>
                  <a:t>         To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08" name="Rectangle 27"/>
              <p:cNvSpPr>
                <a:spLocks noChangeArrowheads="1"/>
              </p:cNvSpPr>
              <p:nvPr/>
            </p:nvSpPr>
            <p:spPr bwMode="auto">
              <a:xfrm>
                <a:off x="1531" y="2903"/>
                <a:ext cx="1229" cy="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209" name="Rectangle 28"/>
              <p:cNvSpPr>
                <a:spLocks noChangeArrowheads="1"/>
              </p:cNvSpPr>
              <p:nvPr/>
            </p:nvSpPr>
            <p:spPr bwMode="auto">
              <a:xfrm>
                <a:off x="1574" y="2940"/>
                <a:ext cx="107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C0C0C0"/>
                    </a:solidFill>
                    <a:latin typeface="Arial" panose="020B0604020202020204" pitchFamily="34" charset="0"/>
                  </a:rPr>
                  <a:t>Sales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10" name="Rectangle 29"/>
              <p:cNvSpPr>
                <a:spLocks noChangeArrowheads="1"/>
              </p:cNvSpPr>
              <p:nvPr/>
            </p:nvSpPr>
            <p:spPr bwMode="auto">
              <a:xfrm>
                <a:off x="1574" y="2940"/>
                <a:ext cx="107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FFFFFF"/>
                    </a:solidFill>
                    <a:latin typeface="Arial" panose="020B0604020202020204" pitchFamily="34" charset="0"/>
                  </a:rPr>
                  <a:t>Sales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11" name="Rectangle 30"/>
              <p:cNvSpPr>
                <a:spLocks noChangeArrowheads="1"/>
              </p:cNvSpPr>
              <p:nvPr/>
            </p:nvSpPr>
            <p:spPr bwMode="auto">
              <a:xfrm>
                <a:off x="1875" y="2939"/>
                <a:ext cx="378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C0C0C0"/>
                    </a:solidFill>
                    <a:latin typeface="Arial" panose="020B0604020202020204" pitchFamily="34" charset="0"/>
                  </a:rPr>
                  <a:t>         5              %+   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12" name="Rectangle 31"/>
              <p:cNvSpPr>
                <a:spLocks noChangeArrowheads="1"/>
              </p:cNvSpPr>
              <p:nvPr/>
            </p:nvSpPr>
            <p:spPr bwMode="auto">
              <a:xfrm>
                <a:off x="1875" y="2939"/>
                <a:ext cx="378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FFFFFF"/>
                    </a:solidFill>
                    <a:latin typeface="Arial" panose="020B0604020202020204" pitchFamily="34" charset="0"/>
                  </a:rPr>
                  <a:t>         5              %+   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13" name="Rectangle 32"/>
              <p:cNvSpPr>
                <a:spLocks noChangeArrowheads="1"/>
              </p:cNvSpPr>
              <p:nvPr/>
            </p:nvSpPr>
            <p:spPr bwMode="auto">
              <a:xfrm>
                <a:off x="2269" y="2939"/>
                <a:ext cx="397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C0C0C0"/>
                    </a:solidFill>
                    <a:latin typeface="Arial" panose="020B0604020202020204" pitchFamily="34" charset="0"/>
                  </a:rPr>
                  <a:t>  01/1999       12/1999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14" name="Rectangle 33"/>
              <p:cNvSpPr>
                <a:spLocks noChangeArrowheads="1"/>
              </p:cNvSpPr>
              <p:nvPr/>
            </p:nvSpPr>
            <p:spPr bwMode="auto">
              <a:xfrm>
                <a:off x="2269" y="2939"/>
                <a:ext cx="397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FFFFFF"/>
                    </a:solidFill>
                    <a:latin typeface="Arial" panose="020B0604020202020204" pitchFamily="34" charset="0"/>
                  </a:rPr>
                  <a:t>  01/1999       12/1999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15" name="Rectangle 34"/>
              <p:cNvSpPr>
                <a:spLocks noChangeArrowheads="1"/>
              </p:cNvSpPr>
              <p:nvPr/>
            </p:nvSpPr>
            <p:spPr bwMode="auto">
              <a:xfrm>
                <a:off x="2708" y="2940"/>
                <a:ext cx="46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C0C0C0"/>
                    </a:solidFill>
                    <a:latin typeface="Arial" panose="020B0604020202020204" pitchFamily="34" charset="0"/>
                  </a:rPr>
                  <a:t>    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16" name="Rectangle 35"/>
              <p:cNvSpPr>
                <a:spLocks noChangeArrowheads="1"/>
              </p:cNvSpPr>
              <p:nvPr/>
            </p:nvSpPr>
            <p:spPr bwMode="auto">
              <a:xfrm>
                <a:off x="2706" y="2940"/>
                <a:ext cx="46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FFFFFF"/>
                    </a:solidFill>
                    <a:latin typeface="Arial" panose="020B0604020202020204" pitchFamily="34" charset="0"/>
                  </a:rPr>
                  <a:t>    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17" name="Rectangle 36"/>
              <p:cNvSpPr>
                <a:spLocks noChangeArrowheads="1"/>
              </p:cNvSpPr>
              <p:nvPr/>
            </p:nvSpPr>
            <p:spPr bwMode="auto">
              <a:xfrm>
                <a:off x="1586" y="3020"/>
                <a:ext cx="216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C0C0C0"/>
                    </a:solidFill>
                    <a:latin typeface="Arial" panose="020B0604020202020204" pitchFamily="34" charset="0"/>
                  </a:rPr>
                  <a:t>Production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18" name="Rectangle 37"/>
              <p:cNvSpPr>
                <a:spLocks noChangeArrowheads="1"/>
              </p:cNvSpPr>
              <p:nvPr/>
            </p:nvSpPr>
            <p:spPr bwMode="auto">
              <a:xfrm>
                <a:off x="1586" y="3018"/>
                <a:ext cx="216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FFFFFF"/>
                    </a:solidFill>
                    <a:latin typeface="Arial" panose="020B0604020202020204" pitchFamily="34" charset="0"/>
                  </a:rPr>
                  <a:t>Production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19" name="Rectangle 38"/>
              <p:cNvSpPr>
                <a:spLocks noChangeArrowheads="1"/>
              </p:cNvSpPr>
              <p:nvPr/>
            </p:nvSpPr>
            <p:spPr bwMode="auto">
              <a:xfrm>
                <a:off x="1599" y="3096"/>
                <a:ext cx="298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C0C0C0"/>
                    </a:solidFill>
                    <a:latin typeface="Arial" panose="020B0604020202020204" pitchFamily="34" charset="0"/>
                  </a:rPr>
                  <a:t>Target stock lvl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20" name="Rectangle 39"/>
              <p:cNvSpPr>
                <a:spLocks noChangeArrowheads="1"/>
              </p:cNvSpPr>
              <p:nvPr/>
            </p:nvSpPr>
            <p:spPr bwMode="auto">
              <a:xfrm>
                <a:off x="1598" y="3096"/>
                <a:ext cx="298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FFFFFF"/>
                    </a:solidFill>
                    <a:latin typeface="Arial" panose="020B0604020202020204" pitchFamily="34" charset="0"/>
                  </a:rPr>
                  <a:t>Target stock lvl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21" name="Rectangle 40"/>
              <p:cNvSpPr>
                <a:spLocks noChangeArrowheads="1"/>
              </p:cNvSpPr>
              <p:nvPr/>
            </p:nvSpPr>
            <p:spPr bwMode="auto">
              <a:xfrm>
                <a:off x="1907" y="3096"/>
                <a:ext cx="329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C0C0C0"/>
                    </a:solidFill>
                    <a:latin typeface="Arial" panose="020B0604020202020204" pitchFamily="34" charset="0"/>
                  </a:rPr>
                  <a:t>    10              =     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22" name="Rectangle 41"/>
              <p:cNvSpPr>
                <a:spLocks noChangeArrowheads="1"/>
              </p:cNvSpPr>
              <p:nvPr/>
            </p:nvSpPr>
            <p:spPr bwMode="auto">
              <a:xfrm>
                <a:off x="1905" y="3096"/>
                <a:ext cx="329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FFFFFF"/>
                    </a:solidFill>
                    <a:latin typeface="Arial" panose="020B0604020202020204" pitchFamily="34" charset="0"/>
                  </a:rPr>
                  <a:t>    10              =     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23" name="Rectangle 42"/>
              <p:cNvSpPr>
                <a:spLocks noChangeArrowheads="1"/>
              </p:cNvSpPr>
              <p:nvPr/>
            </p:nvSpPr>
            <p:spPr bwMode="auto">
              <a:xfrm>
                <a:off x="2269" y="3096"/>
                <a:ext cx="397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C0C0C0"/>
                    </a:solidFill>
                    <a:latin typeface="Arial" panose="020B0604020202020204" pitchFamily="34" charset="0"/>
                  </a:rPr>
                  <a:t>  01/1999       12/1999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24" name="Rectangle 43"/>
              <p:cNvSpPr>
                <a:spLocks noChangeArrowheads="1"/>
              </p:cNvSpPr>
              <p:nvPr/>
            </p:nvSpPr>
            <p:spPr bwMode="auto">
              <a:xfrm>
                <a:off x="2269" y="3096"/>
                <a:ext cx="397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FFFFFF"/>
                    </a:solidFill>
                    <a:latin typeface="Arial" panose="020B0604020202020204" pitchFamily="34" charset="0"/>
                  </a:rPr>
                  <a:t>  01/1999       12/1999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25" name="Rectangle 44"/>
              <p:cNvSpPr>
                <a:spLocks noChangeArrowheads="1"/>
              </p:cNvSpPr>
              <p:nvPr/>
            </p:nvSpPr>
            <p:spPr bwMode="auto">
              <a:xfrm>
                <a:off x="1600" y="3173"/>
                <a:ext cx="319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C0C0C0"/>
                    </a:solidFill>
                    <a:latin typeface="Arial" panose="020B0604020202020204" pitchFamily="34" charset="0"/>
                  </a:rPr>
                  <a:t>Tgt days' supply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26" name="Rectangle 45"/>
              <p:cNvSpPr>
                <a:spLocks noChangeArrowheads="1"/>
              </p:cNvSpPr>
              <p:nvPr/>
            </p:nvSpPr>
            <p:spPr bwMode="auto">
              <a:xfrm>
                <a:off x="1592" y="3174"/>
                <a:ext cx="320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ko-KR" sz="500">
                    <a:solidFill>
                      <a:srgbClr val="FFFFFF"/>
                    </a:solidFill>
                    <a:latin typeface="Arial" panose="020B0604020202020204" pitchFamily="34" charset="0"/>
                  </a:rPr>
                  <a:t>Tgt days' supply</a:t>
                </a:r>
                <a:endParaRPr kumimoji="0" lang="en-US" altLang="ko-KR" sz="1200">
                  <a:solidFill>
                    <a:schemeClr val="hlin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227" name="Line 46"/>
              <p:cNvSpPr>
                <a:spLocks noChangeShapeType="1"/>
              </p:cNvSpPr>
              <p:nvPr/>
            </p:nvSpPr>
            <p:spPr bwMode="auto">
              <a:xfrm>
                <a:off x="1549" y="2904"/>
                <a:ext cx="1085" cy="1"/>
              </a:xfrm>
              <a:prstGeom prst="line">
                <a:avLst/>
              </a:prstGeom>
              <a:noFill/>
              <a:ln w="7938">
                <a:solidFill>
                  <a:srgbClr val="DADAD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228" name="Line 47"/>
              <p:cNvSpPr>
                <a:spLocks noChangeShapeType="1"/>
              </p:cNvSpPr>
              <p:nvPr/>
            </p:nvSpPr>
            <p:spPr bwMode="auto">
              <a:xfrm>
                <a:off x="1548" y="2990"/>
                <a:ext cx="1086" cy="1"/>
              </a:xfrm>
              <a:prstGeom prst="line">
                <a:avLst/>
              </a:prstGeom>
              <a:noFill/>
              <a:ln w="7938">
                <a:solidFill>
                  <a:srgbClr val="DADAD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229" name="Line 48"/>
              <p:cNvSpPr>
                <a:spLocks noChangeShapeType="1"/>
              </p:cNvSpPr>
              <p:nvPr/>
            </p:nvSpPr>
            <p:spPr bwMode="auto">
              <a:xfrm>
                <a:off x="1548" y="3070"/>
                <a:ext cx="1086" cy="1"/>
              </a:xfrm>
              <a:prstGeom prst="line">
                <a:avLst/>
              </a:prstGeom>
              <a:noFill/>
              <a:ln w="7938">
                <a:solidFill>
                  <a:srgbClr val="DADAD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230" name="Line 49"/>
              <p:cNvSpPr>
                <a:spLocks noChangeShapeType="1"/>
              </p:cNvSpPr>
              <p:nvPr/>
            </p:nvSpPr>
            <p:spPr bwMode="auto">
              <a:xfrm>
                <a:off x="1554" y="3166"/>
                <a:ext cx="1083" cy="1"/>
              </a:xfrm>
              <a:prstGeom prst="line">
                <a:avLst/>
              </a:prstGeom>
              <a:noFill/>
              <a:ln w="7938">
                <a:solidFill>
                  <a:srgbClr val="DADAD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231" name="Line 50"/>
              <p:cNvSpPr>
                <a:spLocks noChangeShapeType="1"/>
              </p:cNvSpPr>
              <p:nvPr/>
            </p:nvSpPr>
            <p:spPr bwMode="auto">
              <a:xfrm>
                <a:off x="1888" y="2838"/>
                <a:ext cx="1" cy="388"/>
              </a:xfrm>
              <a:prstGeom prst="line">
                <a:avLst/>
              </a:prstGeom>
              <a:noFill/>
              <a:ln w="7938">
                <a:solidFill>
                  <a:srgbClr val="DADAD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232" name="Line 51"/>
              <p:cNvSpPr>
                <a:spLocks noChangeShapeType="1"/>
              </p:cNvSpPr>
              <p:nvPr/>
            </p:nvSpPr>
            <p:spPr bwMode="auto">
              <a:xfrm>
                <a:off x="2084" y="2839"/>
                <a:ext cx="1" cy="387"/>
              </a:xfrm>
              <a:prstGeom prst="line">
                <a:avLst/>
              </a:prstGeom>
              <a:noFill/>
              <a:ln w="7938">
                <a:solidFill>
                  <a:srgbClr val="DADAD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233" name="Line 52"/>
              <p:cNvSpPr>
                <a:spLocks noChangeShapeType="1"/>
              </p:cNvSpPr>
              <p:nvPr/>
            </p:nvSpPr>
            <p:spPr bwMode="auto">
              <a:xfrm>
                <a:off x="2220" y="2841"/>
                <a:ext cx="1" cy="385"/>
              </a:xfrm>
              <a:prstGeom prst="line">
                <a:avLst/>
              </a:prstGeom>
              <a:noFill/>
              <a:ln w="7938">
                <a:solidFill>
                  <a:srgbClr val="DADAD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234" name="Line 53"/>
              <p:cNvSpPr>
                <a:spLocks noChangeShapeType="1"/>
              </p:cNvSpPr>
              <p:nvPr/>
            </p:nvSpPr>
            <p:spPr bwMode="auto">
              <a:xfrm>
                <a:off x="2445" y="2844"/>
                <a:ext cx="1" cy="377"/>
              </a:xfrm>
              <a:prstGeom prst="line">
                <a:avLst/>
              </a:prstGeom>
              <a:noFill/>
              <a:ln w="7938">
                <a:solidFill>
                  <a:srgbClr val="DADAD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235" name="Freeform 54"/>
              <p:cNvSpPr>
                <a:spLocks/>
              </p:cNvSpPr>
              <p:nvPr/>
            </p:nvSpPr>
            <p:spPr bwMode="auto">
              <a:xfrm>
                <a:off x="1511" y="2802"/>
                <a:ext cx="1160" cy="460"/>
              </a:xfrm>
              <a:custGeom>
                <a:avLst/>
                <a:gdLst>
                  <a:gd name="T0" fmla="*/ 0 w 1160"/>
                  <a:gd name="T1" fmla="*/ 460 h 460"/>
                  <a:gd name="T2" fmla="*/ 1160 w 1160"/>
                  <a:gd name="T3" fmla="*/ 460 h 460"/>
                  <a:gd name="T4" fmla="*/ 1160 w 1160"/>
                  <a:gd name="T5" fmla="*/ 0 h 460"/>
                  <a:gd name="T6" fmla="*/ 0 60000 65536"/>
                  <a:gd name="T7" fmla="*/ 0 60000 65536"/>
                  <a:gd name="T8" fmla="*/ 0 60000 65536"/>
                  <a:gd name="T9" fmla="*/ 0 w 1160"/>
                  <a:gd name="T10" fmla="*/ 0 h 460"/>
                  <a:gd name="T11" fmla="*/ 1160 w 1160"/>
                  <a:gd name="T12" fmla="*/ 460 h 4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60" h="460">
                    <a:moveTo>
                      <a:pt x="0" y="460"/>
                    </a:moveTo>
                    <a:lnTo>
                      <a:pt x="1160" y="460"/>
                    </a:lnTo>
                    <a:lnTo>
                      <a:pt x="1160" y="0"/>
                    </a:lnTo>
                  </a:path>
                </a:pathLst>
              </a:custGeom>
              <a:noFill/>
              <a:ln w="15875">
                <a:solidFill>
                  <a:srgbClr val="DADAD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4045" name="Rectangle 55"/>
            <p:cNvSpPr>
              <a:spLocks noChangeArrowheads="1"/>
            </p:cNvSpPr>
            <p:nvPr/>
          </p:nvSpPr>
          <p:spPr bwMode="auto">
            <a:xfrm>
              <a:off x="693" y="3830"/>
              <a:ext cx="517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46" name="Rectangle 56"/>
            <p:cNvSpPr>
              <a:spLocks noChangeArrowheads="1"/>
            </p:cNvSpPr>
            <p:nvPr/>
          </p:nvSpPr>
          <p:spPr bwMode="auto">
            <a:xfrm>
              <a:off x="697" y="3852"/>
              <a:ext cx="58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계산식 이용</a:t>
              </a:r>
              <a:endParaRPr kumimoji="0" lang="ko-KR" altLang="ko-KR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4047" name="Group 57"/>
            <p:cNvGrpSpPr>
              <a:grpSpLocks/>
            </p:cNvGrpSpPr>
            <p:nvPr/>
          </p:nvGrpSpPr>
          <p:grpSpPr bwMode="auto">
            <a:xfrm>
              <a:off x="2150" y="3343"/>
              <a:ext cx="719" cy="454"/>
              <a:chOff x="3290" y="2797"/>
              <a:chExt cx="741" cy="434"/>
            </a:xfrm>
          </p:grpSpPr>
          <p:sp>
            <p:nvSpPr>
              <p:cNvPr id="44190" name="Rectangle 58"/>
              <p:cNvSpPr>
                <a:spLocks noChangeArrowheads="1"/>
              </p:cNvSpPr>
              <p:nvPr/>
            </p:nvSpPr>
            <p:spPr bwMode="auto">
              <a:xfrm>
                <a:off x="3290" y="2797"/>
                <a:ext cx="731" cy="4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91" name="Rectangle 59"/>
              <p:cNvSpPr>
                <a:spLocks noChangeArrowheads="1"/>
              </p:cNvSpPr>
              <p:nvPr/>
            </p:nvSpPr>
            <p:spPr bwMode="auto">
              <a:xfrm>
                <a:off x="3300" y="2807"/>
                <a:ext cx="731" cy="424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92" name="Rectangle 60"/>
              <p:cNvSpPr>
                <a:spLocks noChangeArrowheads="1"/>
              </p:cNvSpPr>
              <p:nvPr/>
            </p:nvSpPr>
            <p:spPr bwMode="auto">
              <a:xfrm>
                <a:off x="3295" y="2802"/>
                <a:ext cx="732" cy="426"/>
              </a:xfrm>
              <a:prstGeom prst="rect">
                <a:avLst/>
              </a:prstGeom>
              <a:solidFill>
                <a:srgbClr val="273C83"/>
              </a:solidFill>
              <a:ln w="7938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4048" name="Freeform 61"/>
            <p:cNvSpPr>
              <a:spLocks/>
            </p:cNvSpPr>
            <p:nvPr/>
          </p:nvSpPr>
          <p:spPr bwMode="auto">
            <a:xfrm>
              <a:off x="2363" y="3643"/>
              <a:ext cx="4" cy="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0 w 4"/>
                <a:gd name="T5" fmla="*/ 3 h 3"/>
                <a:gd name="T6" fmla="*/ 4 w 4"/>
                <a:gd name="T7" fmla="*/ 2 h 3"/>
                <a:gd name="T8" fmla="*/ 4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4" y="0"/>
                  </a:moveTo>
                  <a:lnTo>
                    <a:pt x="0" y="3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3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49" name="Freeform 62"/>
            <p:cNvSpPr>
              <a:spLocks/>
            </p:cNvSpPr>
            <p:nvPr/>
          </p:nvSpPr>
          <p:spPr bwMode="auto">
            <a:xfrm>
              <a:off x="2368" y="3639"/>
              <a:ext cx="5" cy="6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3 h 6"/>
                <a:gd name="T4" fmla="*/ 0 w 5"/>
                <a:gd name="T5" fmla="*/ 6 h 6"/>
                <a:gd name="T6" fmla="*/ 5 w 5"/>
                <a:gd name="T7" fmla="*/ 3 h 6"/>
                <a:gd name="T8" fmla="*/ 4 w 5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6"/>
                <a:gd name="T17" fmla="*/ 5 w 5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6">
                  <a:moveTo>
                    <a:pt x="4" y="0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2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50" name="Freeform 63"/>
            <p:cNvSpPr>
              <a:spLocks/>
            </p:cNvSpPr>
            <p:nvPr/>
          </p:nvSpPr>
          <p:spPr bwMode="auto">
            <a:xfrm>
              <a:off x="2516" y="3639"/>
              <a:ext cx="27" cy="37"/>
            </a:xfrm>
            <a:custGeom>
              <a:avLst/>
              <a:gdLst>
                <a:gd name="T0" fmla="*/ 8 w 28"/>
                <a:gd name="T1" fmla="*/ 28 h 36"/>
                <a:gd name="T2" fmla="*/ 9 w 28"/>
                <a:gd name="T3" fmla="*/ 30 h 36"/>
                <a:gd name="T4" fmla="*/ 10 w 28"/>
                <a:gd name="T5" fmla="*/ 31 h 36"/>
                <a:gd name="T6" fmla="*/ 11 w 28"/>
                <a:gd name="T7" fmla="*/ 33 h 36"/>
                <a:gd name="T8" fmla="*/ 14 w 28"/>
                <a:gd name="T9" fmla="*/ 35 h 36"/>
                <a:gd name="T10" fmla="*/ 14 w 28"/>
                <a:gd name="T11" fmla="*/ 36 h 36"/>
                <a:gd name="T12" fmla="*/ 17 w 28"/>
                <a:gd name="T13" fmla="*/ 36 h 36"/>
                <a:gd name="T14" fmla="*/ 18 w 28"/>
                <a:gd name="T15" fmla="*/ 37 h 36"/>
                <a:gd name="T16" fmla="*/ 19 w 28"/>
                <a:gd name="T17" fmla="*/ 37 h 36"/>
                <a:gd name="T18" fmla="*/ 22 w 28"/>
                <a:gd name="T19" fmla="*/ 36 h 36"/>
                <a:gd name="T20" fmla="*/ 23 w 28"/>
                <a:gd name="T21" fmla="*/ 35 h 36"/>
                <a:gd name="T22" fmla="*/ 24 w 28"/>
                <a:gd name="T23" fmla="*/ 33 h 36"/>
                <a:gd name="T24" fmla="*/ 26 w 28"/>
                <a:gd name="T25" fmla="*/ 31 h 36"/>
                <a:gd name="T26" fmla="*/ 26 w 28"/>
                <a:gd name="T27" fmla="*/ 28 h 36"/>
                <a:gd name="T28" fmla="*/ 27 w 28"/>
                <a:gd name="T29" fmla="*/ 26 h 36"/>
                <a:gd name="T30" fmla="*/ 27 w 28"/>
                <a:gd name="T31" fmla="*/ 24 h 36"/>
                <a:gd name="T32" fmla="*/ 26 w 28"/>
                <a:gd name="T33" fmla="*/ 22 h 36"/>
                <a:gd name="T34" fmla="*/ 24 w 28"/>
                <a:gd name="T35" fmla="*/ 19 h 36"/>
                <a:gd name="T36" fmla="*/ 24 w 28"/>
                <a:gd name="T37" fmla="*/ 16 h 36"/>
                <a:gd name="T38" fmla="*/ 22 w 28"/>
                <a:gd name="T39" fmla="*/ 13 h 36"/>
                <a:gd name="T40" fmla="*/ 21 w 28"/>
                <a:gd name="T41" fmla="*/ 12 h 36"/>
                <a:gd name="T42" fmla="*/ 19 w 28"/>
                <a:gd name="T43" fmla="*/ 9 h 36"/>
                <a:gd name="T44" fmla="*/ 18 w 28"/>
                <a:gd name="T45" fmla="*/ 8 h 36"/>
                <a:gd name="T46" fmla="*/ 17 w 28"/>
                <a:gd name="T47" fmla="*/ 7 h 36"/>
                <a:gd name="T48" fmla="*/ 16 w 28"/>
                <a:gd name="T49" fmla="*/ 6 h 36"/>
                <a:gd name="T50" fmla="*/ 14 w 28"/>
                <a:gd name="T51" fmla="*/ 4 h 36"/>
                <a:gd name="T52" fmla="*/ 13 w 28"/>
                <a:gd name="T53" fmla="*/ 3 h 36"/>
                <a:gd name="T54" fmla="*/ 9 w 28"/>
                <a:gd name="T55" fmla="*/ 2 h 36"/>
                <a:gd name="T56" fmla="*/ 6 w 28"/>
                <a:gd name="T57" fmla="*/ 0 h 36"/>
                <a:gd name="T58" fmla="*/ 4 w 28"/>
                <a:gd name="T59" fmla="*/ 0 h 36"/>
                <a:gd name="T60" fmla="*/ 1 w 28"/>
                <a:gd name="T61" fmla="*/ 0 h 36"/>
                <a:gd name="T62" fmla="*/ 0 w 28"/>
                <a:gd name="T63" fmla="*/ 3 h 36"/>
                <a:gd name="T64" fmla="*/ 0 w 28"/>
                <a:gd name="T65" fmla="*/ 7 h 36"/>
                <a:gd name="T66" fmla="*/ 0 w 28"/>
                <a:gd name="T67" fmla="*/ 9 h 36"/>
                <a:gd name="T68" fmla="*/ 1 w 28"/>
                <a:gd name="T69" fmla="*/ 13 h 36"/>
                <a:gd name="T70" fmla="*/ 1 w 28"/>
                <a:gd name="T71" fmla="*/ 17 h 36"/>
                <a:gd name="T72" fmla="*/ 4 w 28"/>
                <a:gd name="T73" fmla="*/ 21 h 36"/>
                <a:gd name="T74" fmla="*/ 5 w 28"/>
                <a:gd name="T75" fmla="*/ 24 h 36"/>
                <a:gd name="T76" fmla="*/ 6 w 28"/>
                <a:gd name="T77" fmla="*/ 26 h 36"/>
                <a:gd name="T78" fmla="*/ 8 w 28"/>
                <a:gd name="T79" fmla="*/ 28 h 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8"/>
                <a:gd name="T121" fmla="*/ 0 h 36"/>
                <a:gd name="T122" fmla="*/ 28 w 28"/>
                <a:gd name="T123" fmla="*/ 36 h 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8" h="36">
                  <a:moveTo>
                    <a:pt x="8" y="27"/>
                  </a:moveTo>
                  <a:lnTo>
                    <a:pt x="8" y="27"/>
                  </a:lnTo>
                  <a:lnTo>
                    <a:pt x="8" y="29"/>
                  </a:lnTo>
                  <a:lnTo>
                    <a:pt x="9" y="29"/>
                  </a:lnTo>
                  <a:lnTo>
                    <a:pt x="9" y="30"/>
                  </a:lnTo>
                  <a:lnTo>
                    <a:pt x="10" y="30"/>
                  </a:lnTo>
                  <a:lnTo>
                    <a:pt x="11" y="31"/>
                  </a:lnTo>
                  <a:lnTo>
                    <a:pt x="11" y="32"/>
                  </a:lnTo>
                  <a:lnTo>
                    <a:pt x="13" y="32"/>
                  </a:lnTo>
                  <a:lnTo>
                    <a:pt x="14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8" y="35"/>
                  </a:lnTo>
                  <a:lnTo>
                    <a:pt x="18" y="36"/>
                  </a:lnTo>
                  <a:lnTo>
                    <a:pt x="19" y="36"/>
                  </a:lnTo>
                  <a:lnTo>
                    <a:pt x="20" y="36"/>
                  </a:lnTo>
                  <a:lnTo>
                    <a:pt x="22" y="35"/>
                  </a:lnTo>
                  <a:lnTo>
                    <a:pt x="23" y="35"/>
                  </a:lnTo>
                  <a:lnTo>
                    <a:pt x="24" y="34"/>
                  </a:lnTo>
                  <a:lnTo>
                    <a:pt x="25" y="32"/>
                  </a:lnTo>
                  <a:lnTo>
                    <a:pt x="25" y="31"/>
                  </a:lnTo>
                  <a:lnTo>
                    <a:pt x="27" y="30"/>
                  </a:lnTo>
                  <a:lnTo>
                    <a:pt x="27" y="29"/>
                  </a:lnTo>
                  <a:lnTo>
                    <a:pt x="27" y="27"/>
                  </a:lnTo>
                  <a:lnTo>
                    <a:pt x="28" y="26"/>
                  </a:lnTo>
                  <a:lnTo>
                    <a:pt x="28" y="25"/>
                  </a:lnTo>
                  <a:lnTo>
                    <a:pt x="28" y="23"/>
                  </a:lnTo>
                  <a:lnTo>
                    <a:pt x="28" y="22"/>
                  </a:lnTo>
                  <a:lnTo>
                    <a:pt x="27" y="21"/>
                  </a:lnTo>
                  <a:lnTo>
                    <a:pt x="27" y="20"/>
                  </a:lnTo>
                  <a:lnTo>
                    <a:pt x="25" y="18"/>
                  </a:lnTo>
                  <a:lnTo>
                    <a:pt x="25" y="17"/>
                  </a:lnTo>
                  <a:lnTo>
                    <a:pt x="25" y="16"/>
                  </a:lnTo>
                  <a:lnTo>
                    <a:pt x="24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2" y="12"/>
                  </a:lnTo>
                  <a:lnTo>
                    <a:pt x="22" y="11"/>
                  </a:lnTo>
                  <a:lnTo>
                    <a:pt x="20" y="9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9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1" y="16"/>
                  </a:lnTo>
                  <a:lnTo>
                    <a:pt x="1" y="17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FFB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51" name="Freeform 64"/>
            <p:cNvSpPr>
              <a:spLocks/>
            </p:cNvSpPr>
            <p:nvPr/>
          </p:nvSpPr>
          <p:spPr bwMode="auto">
            <a:xfrm>
              <a:off x="2516" y="3660"/>
              <a:ext cx="18" cy="16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0 w 19"/>
                <a:gd name="T5" fmla="*/ 0 h 16"/>
                <a:gd name="T6" fmla="*/ 1 w 19"/>
                <a:gd name="T7" fmla="*/ 0 h 16"/>
                <a:gd name="T8" fmla="*/ 1 w 19"/>
                <a:gd name="T9" fmla="*/ 0 h 16"/>
                <a:gd name="T10" fmla="*/ 2 w 19"/>
                <a:gd name="T11" fmla="*/ 0 h 16"/>
                <a:gd name="T12" fmla="*/ 2 w 19"/>
                <a:gd name="T13" fmla="*/ 0 h 16"/>
                <a:gd name="T14" fmla="*/ 4 w 19"/>
                <a:gd name="T15" fmla="*/ 0 h 16"/>
                <a:gd name="T16" fmla="*/ 4 w 19"/>
                <a:gd name="T17" fmla="*/ 0 h 16"/>
                <a:gd name="T18" fmla="*/ 5 w 19"/>
                <a:gd name="T19" fmla="*/ 0 h 16"/>
                <a:gd name="T20" fmla="*/ 5 w 19"/>
                <a:gd name="T21" fmla="*/ 1 h 16"/>
                <a:gd name="T22" fmla="*/ 6 w 19"/>
                <a:gd name="T23" fmla="*/ 1 h 16"/>
                <a:gd name="T24" fmla="*/ 8 w 19"/>
                <a:gd name="T25" fmla="*/ 1 h 16"/>
                <a:gd name="T26" fmla="*/ 8 w 19"/>
                <a:gd name="T27" fmla="*/ 2 h 16"/>
                <a:gd name="T28" fmla="*/ 9 w 19"/>
                <a:gd name="T29" fmla="*/ 2 h 16"/>
                <a:gd name="T30" fmla="*/ 9 w 19"/>
                <a:gd name="T31" fmla="*/ 3 h 16"/>
                <a:gd name="T32" fmla="*/ 9 w 19"/>
                <a:gd name="T33" fmla="*/ 3 h 16"/>
                <a:gd name="T34" fmla="*/ 10 w 19"/>
                <a:gd name="T35" fmla="*/ 5 h 16"/>
                <a:gd name="T36" fmla="*/ 12 w 19"/>
                <a:gd name="T37" fmla="*/ 5 h 16"/>
                <a:gd name="T38" fmla="*/ 12 w 19"/>
                <a:gd name="T39" fmla="*/ 6 h 16"/>
                <a:gd name="T40" fmla="*/ 13 w 19"/>
                <a:gd name="T41" fmla="*/ 7 h 16"/>
                <a:gd name="T42" fmla="*/ 14 w 19"/>
                <a:gd name="T43" fmla="*/ 7 h 16"/>
                <a:gd name="T44" fmla="*/ 14 w 19"/>
                <a:gd name="T45" fmla="*/ 9 h 16"/>
                <a:gd name="T46" fmla="*/ 16 w 19"/>
                <a:gd name="T47" fmla="*/ 9 h 16"/>
                <a:gd name="T48" fmla="*/ 17 w 19"/>
                <a:gd name="T49" fmla="*/ 10 h 16"/>
                <a:gd name="T50" fmla="*/ 17 w 19"/>
                <a:gd name="T51" fmla="*/ 11 h 16"/>
                <a:gd name="T52" fmla="*/ 17 w 19"/>
                <a:gd name="T53" fmla="*/ 11 h 16"/>
                <a:gd name="T54" fmla="*/ 18 w 19"/>
                <a:gd name="T55" fmla="*/ 12 h 16"/>
                <a:gd name="T56" fmla="*/ 18 w 19"/>
                <a:gd name="T57" fmla="*/ 14 h 16"/>
                <a:gd name="T58" fmla="*/ 18 w 19"/>
                <a:gd name="T59" fmla="*/ 14 h 16"/>
                <a:gd name="T60" fmla="*/ 17 w 19"/>
                <a:gd name="T61" fmla="*/ 15 h 16"/>
                <a:gd name="T62" fmla="*/ 17 w 19"/>
                <a:gd name="T63" fmla="*/ 15 h 16"/>
                <a:gd name="T64" fmla="*/ 16 w 19"/>
                <a:gd name="T65" fmla="*/ 15 h 16"/>
                <a:gd name="T66" fmla="*/ 16 w 19"/>
                <a:gd name="T67" fmla="*/ 16 h 16"/>
                <a:gd name="T68" fmla="*/ 14 w 19"/>
                <a:gd name="T69" fmla="*/ 16 h 16"/>
                <a:gd name="T70" fmla="*/ 14 w 19"/>
                <a:gd name="T71" fmla="*/ 16 h 16"/>
                <a:gd name="T72" fmla="*/ 13 w 19"/>
                <a:gd name="T73" fmla="*/ 15 h 16"/>
                <a:gd name="T74" fmla="*/ 13 w 19"/>
                <a:gd name="T75" fmla="*/ 15 h 16"/>
                <a:gd name="T76" fmla="*/ 12 w 19"/>
                <a:gd name="T77" fmla="*/ 14 h 16"/>
                <a:gd name="T78" fmla="*/ 10 w 19"/>
                <a:gd name="T79" fmla="*/ 12 h 16"/>
                <a:gd name="T80" fmla="*/ 9 w 19"/>
                <a:gd name="T81" fmla="*/ 11 h 16"/>
                <a:gd name="T82" fmla="*/ 9 w 19"/>
                <a:gd name="T83" fmla="*/ 11 h 16"/>
                <a:gd name="T84" fmla="*/ 8 w 19"/>
                <a:gd name="T85" fmla="*/ 10 h 16"/>
                <a:gd name="T86" fmla="*/ 6 w 19"/>
                <a:gd name="T87" fmla="*/ 9 h 16"/>
                <a:gd name="T88" fmla="*/ 5 w 19"/>
                <a:gd name="T89" fmla="*/ 6 h 16"/>
                <a:gd name="T90" fmla="*/ 4 w 19"/>
                <a:gd name="T91" fmla="*/ 5 h 16"/>
                <a:gd name="T92" fmla="*/ 2 w 19"/>
                <a:gd name="T93" fmla="*/ 3 h 16"/>
                <a:gd name="T94" fmla="*/ 1 w 19"/>
                <a:gd name="T95" fmla="*/ 2 h 16"/>
                <a:gd name="T96" fmla="*/ 0 w 19"/>
                <a:gd name="T97" fmla="*/ 1 h 16"/>
                <a:gd name="T98" fmla="*/ 0 w 19"/>
                <a:gd name="T99" fmla="*/ 0 h 1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9"/>
                <a:gd name="T151" fmla="*/ 0 h 16"/>
                <a:gd name="T152" fmla="*/ 19 w 19"/>
                <a:gd name="T153" fmla="*/ 16 h 1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9" h="16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2"/>
                  </a:lnTo>
                  <a:lnTo>
                    <a:pt x="9" y="2"/>
                  </a:lnTo>
                  <a:lnTo>
                    <a:pt x="10" y="3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19" y="12"/>
                  </a:lnTo>
                  <a:lnTo>
                    <a:pt x="19" y="14"/>
                  </a:lnTo>
                  <a:lnTo>
                    <a:pt x="18" y="15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5" y="16"/>
                  </a:lnTo>
                  <a:lnTo>
                    <a:pt x="14" y="15"/>
                  </a:lnTo>
                  <a:lnTo>
                    <a:pt x="13" y="14"/>
                  </a:lnTo>
                  <a:lnTo>
                    <a:pt x="11" y="12"/>
                  </a:lnTo>
                  <a:lnTo>
                    <a:pt x="10" y="11"/>
                  </a:lnTo>
                  <a:lnTo>
                    <a:pt x="9" y="11"/>
                  </a:lnTo>
                  <a:lnTo>
                    <a:pt x="8" y="10"/>
                  </a:lnTo>
                  <a:lnTo>
                    <a:pt x="6" y="9"/>
                  </a:lnTo>
                  <a:lnTo>
                    <a:pt x="5" y="6"/>
                  </a:lnTo>
                  <a:lnTo>
                    <a:pt x="4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52" name="Freeform 65"/>
            <p:cNvSpPr>
              <a:spLocks/>
            </p:cNvSpPr>
            <p:nvPr/>
          </p:nvSpPr>
          <p:spPr bwMode="auto">
            <a:xfrm>
              <a:off x="2520" y="3650"/>
              <a:ext cx="22" cy="15"/>
            </a:xfrm>
            <a:custGeom>
              <a:avLst/>
              <a:gdLst>
                <a:gd name="T0" fmla="*/ 6 w 23"/>
                <a:gd name="T1" fmla="*/ 10 h 14"/>
                <a:gd name="T2" fmla="*/ 6 w 23"/>
                <a:gd name="T3" fmla="*/ 10 h 14"/>
                <a:gd name="T4" fmla="*/ 6 w 23"/>
                <a:gd name="T5" fmla="*/ 10 h 14"/>
                <a:gd name="T6" fmla="*/ 7 w 23"/>
                <a:gd name="T7" fmla="*/ 10 h 14"/>
                <a:gd name="T8" fmla="*/ 7 w 23"/>
                <a:gd name="T9" fmla="*/ 10 h 14"/>
                <a:gd name="T10" fmla="*/ 9 w 23"/>
                <a:gd name="T11" fmla="*/ 10 h 14"/>
                <a:gd name="T12" fmla="*/ 10 w 23"/>
                <a:gd name="T13" fmla="*/ 10 h 14"/>
                <a:gd name="T14" fmla="*/ 10 w 23"/>
                <a:gd name="T15" fmla="*/ 10 h 14"/>
                <a:gd name="T16" fmla="*/ 11 w 23"/>
                <a:gd name="T17" fmla="*/ 10 h 14"/>
                <a:gd name="T18" fmla="*/ 12 w 23"/>
                <a:gd name="T19" fmla="*/ 10 h 14"/>
                <a:gd name="T20" fmla="*/ 14 w 23"/>
                <a:gd name="T21" fmla="*/ 11 h 14"/>
                <a:gd name="T22" fmla="*/ 15 w 23"/>
                <a:gd name="T23" fmla="*/ 11 h 14"/>
                <a:gd name="T24" fmla="*/ 18 w 23"/>
                <a:gd name="T25" fmla="*/ 12 h 14"/>
                <a:gd name="T26" fmla="*/ 19 w 23"/>
                <a:gd name="T27" fmla="*/ 13 h 14"/>
                <a:gd name="T28" fmla="*/ 22 w 23"/>
                <a:gd name="T29" fmla="*/ 15 h 14"/>
                <a:gd name="T30" fmla="*/ 22 w 23"/>
                <a:gd name="T31" fmla="*/ 13 h 14"/>
                <a:gd name="T32" fmla="*/ 22 w 23"/>
                <a:gd name="T33" fmla="*/ 13 h 14"/>
                <a:gd name="T34" fmla="*/ 22 w 23"/>
                <a:gd name="T35" fmla="*/ 12 h 14"/>
                <a:gd name="T36" fmla="*/ 22 w 23"/>
                <a:gd name="T37" fmla="*/ 11 h 14"/>
                <a:gd name="T38" fmla="*/ 22 w 23"/>
                <a:gd name="T39" fmla="*/ 10 h 14"/>
                <a:gd name="T40" fmla="*/ 20 w 23"/>
                <a:gd name="T41" fmla="*/ 10 h 14"/>
                <a:gd name="T42" fmla="*/ 20 w 23"/>
                <a:gd name="T43" fmla="*/ 8 h 14"/>
                <a:gd name="T44" fmla="*/ 19 w 23"/>
                <a:gd name="T45" fmla="*/ 8 h 14"/>
                <a:gd name="T46" fmla="*/ 18 w 23"/>
                <a:gd name="T47" fmla="*/ 8 h 14"/>
                <a:gd name="T48" fmla="*/ 18 w 23"/>
                <a:gd name="T49" fmla="*/ 6 h 14"/>
                <a:gd name="T50" fmla="*/ 15 w 23"/>
                <a:gd name="T51" fmla="*/ 6 h 14"/>
                <a:gd name="T52" fmla="*/ 14 w 23"/>
                <a:gd name="T53" fmla="*/ 5 h 14"/>
                <a:gd name="T54" fmla="*/ 13 w 23"/>
                <a:gd name="T55" fmla="*/ 5 h 14"/>
                <a:gd name="T56" fmla="*/ 11 w 23"/>
                <a:gd name="T57" fmla="*/ 4 h 14"/>
                <a:gd name="T58" fmla="*/ 10 w 23"/>
                <a:gd name="T59" fmla="*/ 4 h 14"/>
                <a:gd name="T60" fmla="*/ 7 w 23"/>
                <a:gd name="T61" fmla="*/ 2 h 14"/>
                <a:gd name="T62" fmla="*/ 6 w 23"/>
                <a:gd name="T63" fmla="*/ 2 h 14"/>
                <a:gd name="T64" fmla="*/ 5 w 23"/>
                <a:gd name="T65" fmla="*/ 1 h 14"/>
                <a:gd name="T66" fmla="*/ 2 w 23"/>
                <a:gd name="T67" fmla="*/ 1 h 14"/>
                <a:gd name="T68" fmla="*/ 1 w 23"/>
                <a:gd name="T69" fmla="*/ 0 h 14"/>
                <a:gd name="T70" fmla="*/ 0 w 23"/>
                <a:gd name="T71" fmla="*/ 0 h 14"/>
                <a:gd name="T72" fmla="*/ 0 w 23"/>
                <a:gd name="T73" fmla="*/ 0 h 14"/>
                <a:gd name="T74" fmla="*/ 0 w 23"/>
                <a:gd name="T75" fmla="*/ 0 h 14"/>
                <a:gd name="T76" fmla="*/ 0 w 23"/>
                <a:gd name="T77" fmla="*/ 1 h 14"/>
                <a:gd name="T78" fmla="*/ 0 w 23"/>
                <a:gd name="T79" fmla="*/ 1 h 14"/>
                <a:gd name="T80" fmla="*/ 1 w 23"/>
                <a:gd name="T81" fmla="*/ 2 h 14"/>
                <a:gd name="T82" fmla="*/ 1 w 23"/>
                <a:gd name="T83" fmla="*/ 2 h 14"/>
                <a:gd name="T84" fmla="*/ 2 w 23"/>
                <a:gd name="T85" fmla="*/ 4 h 14"/>
                <a:gd name="T86" fmla="*/ 2 w 23"/>
                <a:gd name="T87" fmla="*/ 5 h 14"/>
                <a:gd name="T88" fmla="*/ 4 w 23"/>
                <a:gd name="T89" fmla="*/ 5 h 14"/>
                <a:gd name="T90" fmla="*/ 4 w 23"/>
                <a:gd name="T91" fmla="*/ 6 h 14"/>
                <a:gd name="T92" fmla="*/ 5 w 23"/>
                <a:gd name="T93" fmla="*/ 6 h 14"/>
                <a:gd name="T94" fmla="*/ 5 w 23"/>
                <a:gd name="T95" fmla="*/ 8 h 14"/>
                <a:gd name="T96" fmla="*/ 6 w 23"/>
                <a:gd name="T97" fmla="*/ 10 h 14"/>
                <a:gd name="T98" fmla="*/ 6 w 23"/>
                <a:gd name="T99" fmla="*/ 10 h 1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3"/>
                <a:gd name="T151" fmla="*/ 0 h 14"/>
                <a:gd name="T152" fmla="*/ 23 w 23"/>
                <a:gd name="T153" fmla="*/ 14 h 1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3" h="14">
                  <a:moveTo>
                    <a:pt x="6" y="9"/>
                  </a:moveTo>
                  <a:lnTo>
                    <a:pt x="6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6" y="10"/>
                  </a:lnTo>
                  <a:lnTo>
                    <a:pt x="19" y="11"/>
                  </a:lnTo>
                  <a:lnTo>
                    <a:pt x="20" y="12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3" y="9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19" y="7"/>
                  </a:lnTo>
                  <a:lnTo>
                    <a:pt x="19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4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7"/>
                  </a:lnTo>
                  <a:lnTo>
                    <a:pt x="6" y="9"/>
                  </a:lnTo>
                  <a:close/>
                </a:path>
              </a:pathLst>
            </a:custGeom>
            <a:solidFill>
              <a:srgbClr val="CC8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53" name="Freeform 66"/>
            <p:cNvSpPr>
              <a:spLocks/>
            </p:cNvSpPr>
            <p:nvPr/>
          </p:nvSpPr>
          <p:spPr bwMode="auto">
            <a:xfrm>
              <a:off x="2501" y="3642"/>
              <a:ext cx="27" cy="38"/>
            </a:xfrm>
            <a:custGeom>
              <a:avLst/>
              <a:gdLst>
                <a:gd name="T0" fmla="*/ 7 w 28"/>
                <a:gd name="T1" fmla="*/ 28 h 36"/>
                <a:gd name="T2" fmla="*/ 9 w 28"/>
                <a:gd name="T3" fmla="*/ 30 h 36"/>
                <a:gd name="T4" fmla="*/ 10 w 28"/>
                <a:gd name="T5" fmla="*/ 31 h 36"/>
                <a:gd name="T6" fmla="*/ 11 w 28"/>
                <a:gd name="T7" fmla="*/ 34 h 36"/>
                <a:gd name="T8" fmla="*/ 12 w 28"/>
                <a:gd name="T9" fmla="*/ 35 h 36"/>
                <a:gd name="T10" fmla="*/ 14 w 28"/>
                <a:gd name="T11" fmla="*/ 37 h 36"/>
                <a:gd name="T12" fmla="*/ 15 w 28"/>
                <a:gd name="T13" fmla="*/ 37 h 36"/>
                <a:gd name="T14" fmla="*/ 18 w 28"/>
                <a:gd name="T15" fmla="*/ 38 h 36"/>
                <a:gd name="T16" fmla="*/ 19 w 28"/>
                <a:gd name="T17" fmla="*/ 38 h 36"/>
                <a:gd name="T18" fmla="*/ 20 w 28"/>
                <a:gd name="T19" fmla="*/ 37 h 36"/>
                <a:gd name="T20" fmla="*/ 23 w 28"/>
                <a:gd name="T21" fmla="*/ 35 h 36"/>
                <a:gd name="T22" fmla="*/ 24 w 28"/>
                <a:gd name="T23" fmla="*/ 33 h 36"/>
                <a:gd name="T24" fmla="*/ 25 w 28"/>
                <a:gd name="T25" fmla="*/ 30 h 36"/>
                <a:gd name="T26" fmla="*/ 27 w 28"/>
                <a:gd name="T27" fmla="*/ 27 h 36"/>
                <a:gd name="T28" fmla="*/ 27 w 28"/>
                <a:gd name="T29" fmla="*/ 24 h 36"/>
                <a:gd name="T30" fmla="*/ 27 w 28"/>
                <a:gd name="T31" fmla="*/ 21 h 36"/>
                <a:gd name="T32" fmla="*/ 27 w 28"/>
                <a:gd name="T33" fmla="*/ 19 h 36"/>
                <a:gd name="T34" fmla="*/ 25 w 28"/>
                <a:gd name="T35" fmla="*/ 16 h 36"/>
                <a:gd name="T36" fmla="*/ 24 w 28"/>
                <a:gd name="T37" fmla="*/ 15 h 36"/>
                <a:gd name="T38" fmla="*/ 24 w 28"/>
                <a:gd name="T39" fmla="*/ 13 h 36"/>
                <a:gd name="T40" fmla="*/ 23 w 28"/>
                <a:gd name="T41" fmla="*/ 11 h 36"/>
                <a:gd name="T42" fmla="*/ 22 w 28"/>
                <a:gd name="T43" fmla="*/ 10 h 36"/>
                <a:gd name="T44" fmla="*/ 20 w 28"/>
                <a:gd name="T45" fmla="*/ 8 h 36"/>
                <a:gd name="T46" fmla="*/ 19 w 28"/>
                <a:gd name="T47" fmla="*/ 6 h 36"/>
                <a:gd name="T48" fmla="*/ 18 w 28"/>
                <a:gd name="T49" fmla="*/ 5 h 36"/>
                <a:gd name="T50" fmla="*/ 15 w 28"/>
                <a:gd name="T51" fmla="*/ 4 h 36"/>
                <a:gd name="T52" fmla="*/ 14 w 28"/>
                <a:gd name="T53" fmla="*/ 3 h 36"/>
                <a:gd name="T54" fmla="*/ 10 w 28"/>
                <a:gd name="T55" fmla="*/ 1 h 36"/>
                <a:gd name="T56" fmla="*/ 6 w 28"/>
                <a:gd name="T57" fmla="*/ 0 h 36"/>
                <a:gd name="T58" fmla="*/ 3 w 28"/>
                <a:gd name="T59" fmla="*/ 0 h 36"/>
                <a:gd name="T60" fmla="*/ 1 w 28"/>
                <a:gd name="T61" fmla="*/ 0 h 36"/>
                <a:gd name="T62" fmla="*/ 0 w 28"/>
                <a:gd name="T63" fmla="*/ 3 h 36"/>
                <a:gd name="T64" fmla="*/ 0 w 28"/>
                <a:gd name="T65" fmla="*/ 6 h 36"/>
                <a:gd name="T66" fmla="*/ 0 w 28"/>
                <a:gd name="T67" fmla="*/ 10 h 36"/>
                <a:gd name="T68" fmla="*/ 0 w 28"/>
                <a:gd name="T69" fmla="*/ 14 h 36"/>
                <a:gd name="T70" fmla="*/ 1 w 28"/>
                <a:gd name="T71" fmla="*/ 18 h 36"/>
                <a:gd name="T72" fmla="*/ 2 w 28"/>
                <a:gd name="T73" fmla="*/ 20 h 36"/>
                <a:gd name="T74" fmla="*/ 3 w 28"/>
                <a:gd name="T75" fmla="*/ 24 h 36"/>
                <a:gd name="T76" fmla="*/ 5 w 28"/>
                <a:gd name="T77" fmla="*/ 25 h 36"/>
                <a:gd name="T78" fmla="*/ 6 w 28"/>
                <a:gd name="T79" fmla="*/ 28 h 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8"/>
                <a:gd name="T121" fmla="*/ 0 h 36"/>
                <a:gd name="T122" fmla="*/ 28 w 28"/>
                <a:gd name="T123" fmla="*/ 36 h 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8" h="36">
                  <a:moveTo>
                    <a:pt x="6" y="27"/>
                  </a:moveTo>
                  <a:lnTo>
                    <a:pt x="7" y="27"/>
                  </a:lnTo>
                  <a:lnTo>
                    <a:pt x="7" y="28"/>
                  </a:lnTo>
                  <a:lnTo>
                    <a:pt x="9" y="28"/>
                  </a:lnTo>
                  <a:lnTo>
                    <a:pt x="9" y="29"/>
                  </a:lnTo>
                  <a:lnTo>
                    <a:pt x="10" y="29"/>
                  </a:lnTo>
                  <a:lnTo>
                    <a:pt x="10" y="31"/>
                  </a:lnTo>
                  <a:lnTo>
                    <a:pt x="11" y="32"/>
                  </a:lnTo>
                  <a:lnTo>
                    <a:pt x="12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5" y="35"/>
                  </a:lnTo>
                  <a:lnTo>
                    <a:pt x="16" y="35"/>
                  </a:lnTo>
                  <a:lnTo>
                    <a:pt x="17" y="36"/>
                  </a:lnTo>
                  <a:lnTo>
                    <a:pt x="19" y="36"/>
                  </a:lnTo>
                  <a:lnTo>
                    <a:pt x="20" y="36"/>
                  </a:lnTo>
                  <a:lnTo>
                    <a:pt x="21" y="35"/>
                  </a:lnTo>
                  <a:lnTo>
                    <a:pt x="23" y="33"/>
                  </a:lnTo>
                  <a:lnTo>
                    <a:pt x="24" y="33"/>
                  </a:lnTo>
                  <a:lnTo>
                    <a:pt x="24" y="32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6" y="28"/>
                  </a:lnTo>
                  <a:lnTo>
                    <a:pt x="26" y="27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28" y="23"/>
                  </a:lnTo>
                  <a:lnTo>
                    <a:pt x="28" y="22"/>
                  </a:lnTo>
                  <a:lnTo>
                    <a:pt x="28" y="20"/>
                  </a:lnTo>
                  <a:lnTo>
                    <a:pt x="28" y="19"/>
                  </a:lnTo>
                  <a:lnTo>
                    <a:pt x="28" y="18"/>
                  </a:lnTo>
                  <a:lnTo>
                    <a:pt x="26" y="17"/>
                  </a:lnTo>
                  <a:lnTo>
                    <a:pt x="26" y="15"/>
                  </a:lnTo>
                  <a:lnTo>
                    <a:pt x="26" y="14"/>
                  </a:lnTo>
                  <a:lnTo>
                    <a:pt x="25" y="14"/>
                  </a:lnTo>
                  <a:lnTo>
                    <a:pt x="25" y="13"/>
                  </a:lnTo>
                  <a:lnTo>
                    <a:pt x="25" y="12"/>
                  </a:lnTo>
                  <a:lnTo>
                    <a:pt x="24" y="10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5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3" y="20"/>
                  </a:lnTo>
                  <a:lnTo>
                    <a:pt x="3" y="23"/>
                  </a:lnTo>
                  <a:lnTo>
                    <a:pt x="5" y="24"/>
                  </a:lnTo>
                  <a:lnTo>
                    <a:pt x="6" y="26"/>
                  </a:lnTo>
                  <a:lnTo>
                    <a:pt x="6" y="27"/>
                  </a:lnTo>
                  <a:close/>
                </a:path>
              </a:pathLst>
            </a:custGeom>
            <a:solidFill>
              <a:srgbClr val="FFB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54" name="Freeform 67"/>
            <p:cNvSpPr>
              <a:spLocks/>
            </p:cNvSpPr>
            <p:nvPr/>
          </p:nvSpPr>
          <p:spPr bwMode="auto">
            <a:xfrm>
              <a:off x="2501" y="3663"/>
              <a:ext cx="19" cy="17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0 w 19"/>
                <a:gd name="T5" fmla="*/ 0 h 16"/>
                <a:gd name="T6" fmla="*/ 1 w 19"/>
                <a:gd name="T7" fmla="*/ 0 h 16"/>
                <a:gd name="T8" fmla="*/ 1 w 19"/>
                <a:gd name="T9" fmla="*/ 0 h 16"/>
                <a:gd name="T10" fmla="*/ 2 w 19"/>
                <a:gd name="T11" fmla="*/ 0 h 16"/>
                <a:gd name="T12" fmla="*/ 2 w 19"/>
                <a:gd name="T13" fmla="*/ 0 h 16"/>
                <a:gd name="T14" fmla="*/ 3 w 19"/>
                <a:gd name="T15" fmla="*/ 0 h 16"/>
                <a:gd name="T16" fmla="*/ 3 w 19"/>
                <a:gd name="T17" fmla="*/ 0 h 16"/>
                <a:gd name="T18" fmla="*/ 5 w 19"/>
                <a:gd name="T19" fmla="*/ 0 h 16"/>
                <a:gd name="T20" fmla="*/ 5 w 19"/>
                <a:gd name="T21" fmla="*/ 0 h 16"/>
                <a:gd name="T22" fmla="*/ 6 w 19"/>
                <a:gd name="T23" fmla="*/ 0 h 16"/>
                <a:gd name="T24" fmla="*/ 6 w 19"/>
                <a:gd name="T25" fmla="*/ 0 h 16"/>
                <a:gd name="T26" fmla="*/ 7 w 19"/>
                <a:gd name="T27" fmla="*/ 0 h 16"/>
                <a:gd name="T28" fmla="*/ 7 w 19"/>
                <a:gd name="T29" fmla="*/ 2 h 16"/>
                <a:gd name="T30" fmla="*/ 9 w 19"/>
                <a:gd name="T31" fmla="*/ 2 h 16"/>
                <a:gd name="T32" fmla="*/ 10 w 19"/>
                <a:gd name="T33" fmla="*/ 3 h 16"/>
                <a:gd name="T34" fmla="*/ 10 w 19"/>
                <a:gd name="T35" fmla="*/ 3 h 16"/>
                <a:gd name="T36" fmla="*/ 11 w 19"/>
                <a:gd name="T37" fmla="*/ 4 h 16"/>
                <a:gd name="T38" fmla="*/ 12 w 19"/>
                <a:gd name="T39" fmla="*/ 4 h 16"/>
                <a:gd name="T40" fmla="*/ 12 w 19"/>
                <a:gd name="T41" fmla="*/ 6 h 16"/>
                <a:gd name="T42" fmla="*/ 14 w 19"/>
                <a:gd name="T43" fmla="*/ 6 h 16"/>
                <a:gd name="T44" fmla="*/ 15 w 19"/>
                <a:gd name="T45" fmla="*/ 7 h 16"/>
                <a:gd name="T46" fmla="*/ 15 w 19"/>
                <a:gd name="T47" fmla="*/ 9 h 16"/>
                <a:gd name="T48" fmla="*/ 16 w 19"/>
                <a:gd name="T49" fmla="*/ 9 h 16"/>
                <a:gd name="T50" fmla="*/ 16 w 19"/>
                <a:gd name="T51" fmla="*/ 10 h 16"/>
                <a:gd name="T52" fmla="*/ 17 w 19"/>
                <a:gd name="T53" fmla="*/ 12 h 16"/>
                <a:gd name="T54" fmla="*/ 17 w 19"/>
                <a:gd name="T55" fmla="*/ 12 h 16"/>
                <a:gd name="T56" fmla="*/ 19 w 19"/>
                <a:gd name="T57" fmla="*/ 12 h 16"/>
                <a:gd name="T58" fmla="*/ 19 w 19"/>
                <a:gd name="T59" fmla="*/ 13 h 16"/>
                <a:gd name="T60" fmla="*/ 19 w 19"/>
                <a:gd name="T61" fmla="*/ 13 h 16"/>
                <a:gd name="T62" fmla="*/ 19 w 19"/>
                <a:gd name="T63" fmla="*/ 14 h 16"/>
                <a:gd name="T64" fmla="*/ 17 w 19"/>
                <a:gd name="T65" fmla="*/ 14 h 16"/>
                <a:gd name="T66" fmla="*/ 17 w 19"/>
                <a:gd name="T67" fmla="*/ 16 h 16"/>
                <a:gd name="T68" fmla="*/ 16 w 19"/>
                <a:gd name="T69" fmla="*/ 16 h 16"/>
                <a:gd name="T70" fmla="*/ 16 w 19"/>
                <a:gd name="T71" fmla="*/ 17 h 16"/>
                <a:gd name="T72" fmla="*/ 16 w 19"/>
                <a:gd name="T73" fmla="*/ 17 h 16"/>
                <a:gd name="T74" fmla="*/ 15 w 19"/>
                <a:gd name="T75" fmla="*/ 17 h 16"/>
                <a:gd name="T76" fmla="*/ 15 w 19"/>
                <a:gd name="T77" fmla="*/ 17 h 16"/>
                <a:gd name="T78" fmla="*/ 15 w 19"/>
                <a:gd name="T79" fmla="*/ 16 h 16"/>
                <a:gd name="T80" fmla="*/ 14 w 19"/>
                <a:gd name="T81" fmla="*/ 16 h 16"/>
                <a:gd name="T82" fmla="*/ 14 w 19"/>
                <a:gd name="T83" fmla="*/ 16 h 16"/>
                <a:gd name="T84" fmla="*/ 12 w 19"/>
                <a:gd name="T85" fmla="*/ 14 h 16"/>
                <a:gd name="T86" fmla="*/ 11 w 19"/>
                <a:gd name="T87" fmla="*/ 14 h 16"/>
                <a:gd name="T88" fmla="*/ 10 w 19"/>
                <a:gd name="T89" fmla="*/ 13 h 16"/>
                <a:gd name="T90" fmla="*/ 9 w 19"/>
                <a:gd name="T91" fmla="*/ 12 h 16"/>
                <a:gd name="T92" fmla="*/ 7 w 19"/>
                <a:gd name="T93" fmla="*/ 10 h 16"/>
                <a:gd name="T94" fmla="*/ 6 w 19"/>
                <a:gd name="T95" fmla="*/ 9 h 16"/>
                <a:gd name="T96" fmla="*/ 5 w 19"/>
                <a:gd name="T97" fmla="*/ 7 h 16"/>
                <a:gd name="T98" fmla="*/ 3 w 19"/>
                <a:gd name="T99" fmla="*/ 6 h 16"/>
                <a:gd name="T100" fmla="*/ 2 w 19"/>
                <a:gd name="T101" fmla="*/ 4 h 16"/>
                <a:gd name="T102" fmla="*/ 0 w 19"/>
                <a:gd name="T103" fmla="*/ 3 h 16"/>
                <a:gd name="T104" fmla="*/ 0 w 19"/>
                <a:gd name="T105" fmla="*/ 0 h 1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9"/>
                <a:gd name="T160" fmla="*/ 0 h 16"/>
                <a:gd name="T161" fmla="*/ 19 w 19"/>
                <a:gd name="T162" fmla="*/ 16 h 1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9" h="16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9" y="2"/>
                  </a:lnTo>
                  <a:lnTo>
                    <a:pt x="10" y="3"/>
                  </a:lnTo>
                  <a:lnTo>
                    <a:pt x="11" y="4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19" y="12"/>
                  </a:lnTo>
                  <a:lnTo>
                    <a:pt x="19" y="13"/>
                  </a:lnTo>
                  <a:lnTo>
                    <a:pt x="17" y="13"/>
                  </a:lnTo>
                  <a:lnTo>
                    <a:pt x="17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5" y="15"/>
                  </a:lnTo>
                  <a:lnTo>
                    <a:pt x="14" y="15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10" y="12"/>
                  </a:lnTo>
                  <a:lnTo>
                    <a:pt x="9" y="11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55" name="Freeform 68"/>
            <p:cNvSpPr>
              <a:spLocks/>
            </p:cNvSpPr>
            <p:nvPr/>
          </p:nvSpPr>
          <p:spPr bwMode="auto">
            <a:xfrm>
              <a:off x="2503" y="3645"/>
              <a:ext cx="23" cy="13"/>
            </a:xfrm>
            <a:custGeom>
              <a:avLst/>
              <a:gdLst>
                <a:gd name="T0" fmla="*/ 3 w 24"/>
                <a:gd name="T1" fmla="*/ 8 h 12"/>
                <a:gd name="T2" fmla="*/ 4 w 24"/>
                <a:gd name="T3" fmla="*/ 8 h 12"/>
                <a:gd name="T4" fmla="*/ 4 w 24"/>
                <a:gd name="T5" fmla="*/ 8 h 12"/>
                <a:gd name="T6" fmla="*/ 5 w 24"/>
                <a:gd name="T7" fmla="*/ 8 h 12"/>
                <a:gd name="T8" fmla="*/ 5 w 24"/>
                <a:gd name="T9" fmla="*/ 8 h 12"/>
                <a:gd name="T10" fmla="*/ 7 w 24"/>
                <a:gd name="T11" fmla="*/ 8 h 12"/>
                <a:gd name="T12" fmla="*/ 8 w 24"/>
                <a:gd name="T13" fmla="*/ 8 h 12"/>
                <a:gd name="T14" fmla="*/ 9 w 24"/>
                <a:gd name="T15" fmla="*/ 8 h 12"/>
                <a:gd name="T16" fmla="*/ 10 w 24"/>
                <a:gd name="T17" fmla="*/ 10 h 12"/>
                <a:gd name="T18" fmla="*/ 12 w 24"/>
                <a:gd name="T19" fmla="*/ 10 h 12"/>
                <a:gd name="T20" fmla="*/ 13 w 24"/>
                <a:gd name="T21" fmla="*/ 10 h 12"/>
                <a:gd name="T22" fmla="*/ 14 w 24"/>
                <a:gd name="T23" fmla="*/ 11 h 12"/>
                <a:gd name="T24" fmla="*/ 17 w 24"/>
                <a:gd name="T25" fmla="*/ 11 h 12"/>
                <a:gd name="T26" fmla="*/ 18 w 24"/>
                <a:gd name="T27" fmla="*/ 12 h 12"/>
                <a:gd name="T28" fmla="*/ 21 w 24"/>
                <a:gd name="T29" fmla="*/ 12 h 12"/>
                <a:gd name="T30" fmla="*/ 23 w 24"/>
                <a:gd name="T31" fmla="*/ 13 h 12"/>
                <a:gd name="T32" fmla="*/ 22 w 24"/>
                <a:gd name="T33" fmla="*/ 12 h 12"/>
                <a:gd name="T34" fmla="*/ 22 w 24"/>
                <a:gd name="T35" fmla="*/ 12 h 12"/>
                <a:gd name="T36" fmla="*/ 22 w 24"/>
                <a:gd name="T37" fmla="*/ 12 h 12"/>
                <a:gd name="T38" fmla="*/ 21 w 24"/>
                <a:gd name="T39" fmla="*/ 11 h 12"/>
                <a:gd name="T40" fmla="*/ 21 w 24"/>
                <a:gd name="T41" fmla="*/ 10 h 12"/>
                <a:gd name="T42" fmla="*/ 21 w 24"/>
                <a:gd name="T43" fmla="*/ 10 h 12"/>
                <a:gd name="T44" fmla="*/ 20 w 24"/>
                <a:gd name="T45" fmla="*/ 8 h 12"/>
                <a:gd name="T46" fmla="*/ 20 w 24"/>
                <a:gd name="T47" fmla="*/ 8 h 12"/>
                <a:gd name="T48" fmla="*/ 20 w 24"/>
                <a:gd name="T49" fmla="*/ 7 h 12"/>
                <a:gd name="T50" fmla="*/ 18 w 24"/>
                <a:gd name="T51" fmla="*/ 7 h 12"/>
                <a:gd name="T52" fmla="*/ 18 w 24"/>
                <a:gd name="T53" fmla="*/ 5 h 12"/>
                <a:gd name="T54" fmla="*/ 17 w 24"/>
                <a:gd name="T55" fmla="*/ 5 h 12"/>
                <a:gd name="T56" fmla="*/ 17 w 24"/>
                <a:gd name="T57" fmla="*/ 3 h 12"/>
                <a:gd name="T58" fmla="*/ 16 w 24"/>
                <a:gd name="T59" fmla="*/ 3 h 12"/>
                <a:gd name="T60" fmla="*/ 16 w 24"/>
                <a:gd name="T61" fmla="*/ 3 h 12"/>
                <a:gd name="T62" fmla="*/ 14 w 24"/>
                <a:gd name="T63" fmla="*/ 3 h 12"/>
                <a:gd name="T64" fmla="*/ 13 w 24"/>
                <a:gd name="T65" fmla="*/ 2 h 12"/>
                <a:gd name="T66" fmla="*/ 12 w 24"/>
                <a:gd name="T67" fmla="*/ 2 h 12"/>
                <a:gd name="T68" fmla="*/ 12 w 24"/>
                <a:gd name="T69" fmla="*/ 2 h 12"/>
                <a:gd name="T70" fmla="*/ 10 w 24"/>
                <a:gd name="T71" fmla="*/ 1 h 12"/>
                <a:gd name="T72" fmla="*/ 8 w 24"/>
                <a:gd name="T73" fmla="*/ 1 h 12"/>
                <a:gd name="T74" fmla="*/ 7 w 24"/>
                <a:gd name="T75" fmla="*/ 1 h 12"/>
                <a:gd name="T76" fmla="*/ 5 w 24"/>
                <a:gd name="T77" fmla="*/ 1 h 12"/>
                <a:gd name="T78" fmla="*/ 4 w 24"/>
                <a:gd name="T79" fmla="*/ 0 h 12"/>
                <a:gd name="T80" fmla="*/ 3 w 24"/>
                <a:gd name="T81" fmla="*/ 0 h 12"/>
                <a:gd name="T82" fmla="*/ 1 w 24"/>
                <a:gd name="T83" fmla="*/ 0 h 12"/>
                <a:gd name="T84" fmla="*/ 0 w 24"/>
                <a:gd name="T85" fmla="*/ 0 h 12"/>
                <a:gd name="T86" fmla="*/ 0 w 24"/>
                <a:gd name="T87" fmla="*/ 0 h 12"/>
                <a:gd name="T88" fmla="*/ 0 w 24"/>
                <a:gd name="T89" fmla="*/ 0 h 12"/>
                <a:gd name="T90" fmla="*/ 0 w 24"/>
                <a:gd name="T91" fmla="*/ 1 h 12"/>
                <a:gd name="T92" fmla="*/ 0 w 24"/>
                <a:gd name="T93" fmla="*/ 1 h 12"/>
                <a:gd name="T94" fmla="*/ 1 w 24"/>
                <a:gd name="T95" fmla="*/ 2 h 12"/>
                <a:gd name="T96" fmla="*/ 1 w 24"/>
                <a:gd name="T97" fmla="*/ 3 h 12"/>
                <a:gd name="T98" fmla="*/ 1 w 24"/>
                <a:gd name="T99" fmla="*/ 3 h 12"/>
                <a:gd name="T100" fmla="*/ 1 w 24"/>
                <a:gd name="T101" fmla="*/ 5 h 12"/>
                <a:gd name="T102" fmla="*/ 3 w 24"/>
                <a:gd name="T103" fmla="*/ 5 h 12"/>
                <a:gd name="T104" fmla="*/ 3 w 24"/>
                <a:gd name="T105" fmla="*/ 7 h 12"/>
                <a:gd name="T106" fmla="*/ 3 w 24"/>
                <a:gd name="T107" fmla="*/ 7 h 12"/>
                <a:gd name="T108" fmla="*/ 3 w 24"/>
                <a:gd name="T109" fmla="*/ 8 h 12"/>
                <a:gd name="T110" fmla="*/ 3 w 24"/>
                <a:gd name="T111" fmla="*/ 8 h 1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4"/>
                <a:gd name="T169" fmla="*/ 0 h 12"/>
                <a:gd name="T170" fmla="*/ 24 w 24"/>
                <a:gd name="T171" fmla="*/ 12 h 1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4" h="12">
                  <a:moveTo>
                    <a:pt x="3" y="7"/>
                  </a:moveTo>
                  <a:lnTo>
                    <a:pt x="4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8" y="7"/>
                  </a:lnTo>
                  <a:lnTo>
                    <a:pt x="9" y="7"/>
                  </a:lnTo>
                  <a:lnTo>
                    <a:pt x="10" y="9"/>
                  </a:lnTo>
                  <a:lnTo>
                    <a:pt x="13" y="9"/>
                  </a:lnTo>
                  <a:lnTo>
                    <a:pt x="14" y="9"/>
                  </a:lnTo>
                  <a:lnTo>
                    <a:pt x="15" y="10"/>
                  </a:lnTo>
                  <a:lnTo>
                    <a:pt x="18" y="10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4" y="12"/>
                  </a:lnTo>
                  <a:lnTo>
                    <a:pt x="23" y="11"/>
                  </a:lnTo>
                  <a:lnTo>
                    <a:pt x="22" y="10"/>
                  </a:lnTo>
                  <a:lnTo>
                    <a:pt x="22" y="9"/>
                  </a:lnTo>
                  <a:lnTo>
                    <a:pt x="21" y="7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8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5"/>
                  </a:lnTo>
                  <a:lnTo>
                    <a:pt x="3" y="5"/>
                  </a:lnTo>
                  <a:lnTo>
                    <a:pt x="3" y="6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CC8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56" name="Freeform 69"/>
            <p:cNvSpPr>
              <a:spLocks/>
            </p:cNvSpPr>
            <p:nvPr/>
          </p:nvSpPr>
          <p:spPr bwMode="auto">
            <a:xfrm>
              <a:off x="2444" y="3536"/>
              <a:ext cx="100" cy="143"/>
            </a:xfrm>
            <a:custGeom>
              <a:avLst/>
              <a:gdLst>
                <a:gd name="T0" fmla="*/ 50 w 103"/>
                <a:gd name="T1" fmla="*/ 1 h 136"/>
                <a:gd name="T2" fmla="*/ 44 w 103"/>
                <a:gd name="T3" fmla="*/ 5 h 136"/>
                <a:gd name="T4" fmla="*/ 36 w 103"/>
                <a:gd name="T5" fmla="*/ 13 h 136"/>
                <a:gd name="T6" fmla="*/ 27 w 103"/>
                <a:gd name="T7" fmla="*/ 19 h 136"/>
                <a:gd name="T8" fmla="*/ 18 w 103"/>
                <a:gd name="T9" fmla="*/ 25 h 136"/>
                <a:gd name="T10" fmla="*/ 10 w 103"/>
                <a:gd name="T11" fmla="*/ 33 h 136"/>
                <a:gd name="T12" fmla="*/ 4 w 103"/>
                <a:gd name="T13" fmla="*/ 39 h 136"/>
                <a:gd name="T14" fmla="*/ 0 w 103"/>
                <a:gd name="T15" fmla="*/ 42 h 136"/>
                <a:gd name="T16" fmla="*/ 0 w 103"/>
                <a:gd name="T17" fmla="*/ 46 h 136"/>
                <a:gd name="T18" fmla="*/ 1 w 103"/>
                <a:gd name="T19" fmla="*/ 53 h 136"/>
                <a:gd name="T20" fmla="*/ 4 w 103"/>
                <a:gd name="T21" fmla="*/ 62 h 136"/>
                <a:gd name="T22" fmla="*/ 7 w 103"/>
                <a:gd name="T23" fmla="*/ 72 h 136"/>
                <a:gd name="T24" fmla="*/ 11 w 103"/>
                <a:gd name="T25" fmla="*/ 82 h 136"/>
                <a:gd name="T26" fmla="*/ 15 w 103"/>
                <a:gd name="T27" fmla="*/ 91 h 136"/>
                <a:gd name="T28" fmla="*/ 18 w 103"/>
                <a:gd name="T29" fmla="*/ 98 h 136"/>
                <a:gd name="T30" fmla="*/ 21 w 103"/>
                <a:gd name="T31" fmla="*/ 103 h 136"/>
                <a:gd name="T32" fmla="*/ 26 w 103"/>
                <a:gd name="T33" fmla="*/ 110 h 136"/>
                <a:gd name="T34" fmla="*/ 31 w 103"/>
                <a:gd name="T35" fmla="*/ 116 h 136"/>
                <a:gd name="T36" fmla="*/ 35 w 103"/>
                <a:gd name="T37" fmla="*/ 121 h 136"/>
                <a:gd name="T38" fmla="*/ 37 w 103"/>
                <a:gd name="T39" fmla="*/ 124 h 136"/>
                <a:gd name="T40" fmla="*/ 42 w 103"/>
                <a:gd name="T41" fmla="*/ 127 h 136"/>
                <a:gd name="T42" fmla="*/ 47 w 103"/>
                <a:gd name="T43" fmla="*/ 135 h 136"/>
                <a:gd name="T44" fmla="*/ 51 w 103"/>
                <a:gd name="T45" fmla="*/ 140 h 136"/>
                <a:gd name="T46" fmla="*/ 54 w 103"/>
                <a:gd name="T47" fmla="*/ 143 h 136"/>
                <a:gd name="T48" fmla="*/ 57 w 103"/>
                <a:gd name="T49" fmla="*/ 143 h 136"/>
                <a:gd name="T50" fmla="*/ 60 w 103"/>
                <a:gd name="T51" fmla="*/ 141 h 136"/>
                <a:gd name="T52" fmla="*/ 63 w 103"/>
                <a:gd name="T53" fmla="*/ 139 h 136"/>
                <a:gd name="T54" fmla="*/ 66 w 103"/>
                <a:gd name="T55" fmla="*/ 135 h 136"/>
                <a:gd name="T56" fmla="*/ 66 w 103"/>
                <a:gd name="T57" fmla="*/ 129 h 136"/>
                <a:gd name="T58" fmla="*/ 66 w 103"/>
                <a:gd name="T59" fmla="*/ 122 h 136"/>
                <a:gd name="T60" fmla="*/ 64 w 103"/>
                <a:gd name="T61" fmla="*/ 119 h 136"/>
                <a:gd name="T62" fmla="*/ 63 w 103"/>
                <a:gd name="T63" fmla="*/ 116 h 136"/>
                <a:gd name="T64" fmla="*/ 60 w 103"/>
                <a:gd name="T65" fmla="*/ 111 h 136"/>
                <a:gd name="T66" fmla="*/ 59 w 103"/>
                <a:gd name="T67" fmla="*/ 109 h 136"/>
                <a:gd name="T68" fmla="*/ 58 w 103"/>
                <a:gd name="T69" fmla="*/ 105 h 136"/>
                <a:gd name="T70" fmla="*/ 59 w 103"/>
                <a:gd name="T71" fmla="*/ 102 h 136"/>
                <a:gd name="T72" fmla="*/ 63 w 103"/>
                <a:gd name="T73" fmla="*/ 97 h 136"/>
                <a:gd name="T74" fmla="*/ 71 w 103"/>
                <a:gd name="T75" fmla="*/ 86 h 136"/>
                <a:gd name="T76" fmla="*/ 80 w 103"/>
                <a:gd name="T77" fmla="*/ 74 h 136"/>
                <a:gd name="T78" fmla="*/ 88 w 103"/>
                <a:gd name="T79" fmla="*/ 59 h 136"/>
                <a:gd name="T80" fmla="*/ 94 w 103"/>
                <a:gd name="T81" fmla="*/ 46 h 136"/>
                <a:gd name="T82" fmla="*/ 99 w 103"/>
                <a:gd name="T83" fmla="*/ 34 h 136"/>
                <a:gd name="T84" fmla="*/ 100 w 103"/>
                <a:gd name="T85" fmla="*/ 24 h 136"/>
                <a:gd name="T86" fmla="*/ 98 w 103"/>
                <a:gd name="T87" fmla="*/ 18 h 136"/>
                <a:gd name="T88" fmla="*/ 91 w 103"/>
                <a:gd name="T89" fmla="*/ 13 h 136"/>
                <a:gd name="T90" fmla="*/ 84 w 103"/>
                <a:gd name="T91" fmla="*/ 8 h 136"/>
                <a:gd name="T92" fmla="*/ 76 w 103"/>
                <a:gd name="T93" fmla="*/ 5 h 136"/>
                <a:gd name="T94" fmla="*/ 67 w 103"/>
                <a:gd name="T95" fmla="*/ 3 h 136"/>
                <a:gd name="T96" fmla="*/ 59 w 103"/>
                <a:gd name="T97" fmla="*/ 1 h 136"/>
                <a:gd name="T98" fmla="*/ 53 w 103"/>
                <a:gd name="T99" fmla="*/ 0 h 136"/>
                <a:gd name="T100" fmla="*/ 50 w 103"/>
                <a:gd name="T101" fmla="*/ 0 h 1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3"/>
                <a:gd name="T154" fmla="*/ 0 h 136"/>
                <a:gd name="T155" fmla="*/ 103 w 103"/>
                <a:gd name="T156" fmla="*/ 136 h 1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3" h="136">
                  <a:moveTo>
                    <a:pt x="52" y="0"/>
                  </a:moveTo>
                  <a:lnTo>
                    <a:pt x="52" y="0"/>
                  </a:lnTo>
                  <a:lnTo>
                    <a:pt x="51" y="0"/>
                  </a:lnTo>
                  <a:lnTo>
                    <a:pt x="51" y="1"/>
                  </a:lnTo>
                  <a:lnTo>
                    <a:pt x="50" y="3"/>
                  </a:lnTo>
                  <a:lnTo>
                    <a:pt x="48" y="3"/>
                  </a:lnTo>
                  <a:lnTo>
                    <a:pt x="47" y="4"/>
                  </a:lnTo>
                  <a:lnTo>
                    <a:pt x="45" y="5"/>
                  </a:lnTo>
                  <a:lnTo>
                    <a:pt x="43" y="6"/>
                  </a:lnTo>
                  <a:lnTo>
                    <a:pt x="42" y="8"/>
                  </a:lnTo>
                  <a:lnTo>
                    <a:pt x="39" y="9"/>
                  </a:lnTo>
                  <a:lnTo>
                    <a:pt x="37" y="12"/>
                  </a:lnTo>
                  <a:lnTo>
                    <a:pt x="36" y="13"/>
                  </a:lnTo>
                  <a:lnTo>
                    <a:pt x="33" y="14"/>
                  </a:lnTo>
                  <a:lnTo>
                    <a:pt x="30" y="17"/>
                  </a:lnTo>
                  <a:lnTo>
                    <a:pt x="28" y="18"/>
                  </a:lnTo>
                  <a:lnTo>
                    <a:pt x="25" y="19"/>
                  </a:lnTo>
                  <a:lnTo>
                    <a:pt x="23" y="22"/>
                  </a:lnTo>
                  <a:lnTo>
                    <a:pt x="22" y="23"/>
                  </a:lnTo>
                  <a:lnTo>
                    <a:pt x="19" y="24"/>
                  </a:lnTo>
                  <a:lnTo>
                    <a:pt x="16" y="27"/>
                  </a:lnTo>
                  <a:lnTo>
                    <a:pt x="14" y="28"/>
                  </a:lnTo>
                  <a:lnTo>
                    <a:pt x="13" y="29"/>
                  </a:lnTo>
                  <a:lnTo>
                    <a:pt x="10" y="31"/>
                  </a:lnTo>
                  <a:lnTo>
                    <a:pt x="9" y="33"/>
                  </a:lnTo>
                  <a:lnTo>
                    <a:pt x="6" y="35"/>
                  </a:lnTo>
                  <a:lnTo>
                    <a:pt x="5" y="36"/>
                  </a:lnTo>
                  <a:lnTo>
                    <a:pt x="4" y="37"/>
                  </a:lnTo>
                  <a:lnTo>
                    <a:pt x="2" y="37"/>
                  </a:lnTo>
                  <a:lnTo>
                    <a:pt x="1" y="38"/>
                  </a:lnTo>
                  <a:lnTo>
                    <a:pt x="1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1" y="46"/>
                  </a:lnTo>
                  <a:lnTo>
                    <a:pt x="1" y="49"/>
                  </a:lnTo>
                  <a:lnTo>
                    <a:pt x="1" y="50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4" y="56"/>
                  </a:lnTo>
                  <a:lnTo>
                    <a:pt x="4" y="59"/>
                  </a:lnTo>
                  <a:lnTo>
                    <a:pt x="5" y="60"/>
                  </a:lnTo>
                  <a:lnTo>
                    <a:pt x="6" y="63"/>
                  </a:lnTo>
                  <a:lnTo>
                    <a:pt x="7" y="65"/>
                  </a:lnTo>
                  <a:lnTo>
                    <a:pt x="7" y="68"/>
                  </a:lnTo>
                  <a:lnTo>
                    <a:pt x="9" y="70"/>
                  </a:lnTo>
                  <a:lnTo>
                    <a:pt x="10" y="73"/>
                  </a:lnTo>
                  <a:lnTo>
                    <a:pt x="11" y="75"/>
                  </a:lnTo>
                  <a:lnTo>
                    <a:pt x="11" y="78"/>
                  </a:lnTo>
                  <a:lnTo>
                    <a:pt x="13" y="79"/>
                  </a:lnTo>
                  <a:lnTo>
                    <a:pt x="14" y="82"/>
                  </a:lnTo>
                  <a:lnTo>
                    <a:pt x="15" y="84"/>
                  </a:lnTo>
                  <a:lnTo>
                    <a:pt x="15" y="87"/>
                  </a:lnTo>
                  <a:lnTo>
                    <a:pt x="16" y="88"/>
                  </a:lnTo>
                  <a:lnTo>
                    <a:pt x="18" y="91"/>
                  </a:lnTo>
                  <a:lnTo>
                    <a:pt x="18" y="92"/>
                  </a:lnTo>
                  <a:lnTo>
                    <a:pt x="19" y="93"/>
                  </a:lnTo>
                  <a:lnTo>
                    <a:pt x="20" y="95"/>
                  </a:lnTo>
                  <a:lnTo>
                    <a:pt x="20" y="96"/>
                  </a:lnTo>
                  <a:lnTo>
                    <a:pt x="22" y="97"/>
                  </a:lnTo>
                  <a:lnTo>
                    <a:pt x="22" y="98"/>
                  </a:lnTo>
                  <a:lnTo>
                    <a:pt x="23" y="100"/>
                  </a:lnTo>
                  <a:lnTo>
                    <a:pt x="24" y="101"/>
                  </a:lnTo>
                  <a:lnTo>
                    <a:pt x="25" y="102"/>
                  </a:lnTo>
                  <a:lnTo>
                    <a:pt x="27" y="105"/>
                  </a:lnTo>
                  <a:lnTo>
                    <a:pt x="28" y="106"/>
                  </a:lnTo>
                  <a:lnTo>
                    <a:pt x="29" y="107"/>
                  </a:lnTo>
                  <a:lnTo>
                    <a:pt x="30" y="109"/>
                  </a:lnTo>
                  <a:lnTo>
                    <a:pt x="32" y="110"/>
                  </a:lnTo>
                  <a:lnTo>
                    <a:pt x="32" y="111"/>
                  </a:lnTo>
                  <a:lnTo>
                    <a:pt x="33" y="113"/>
                  </a:lnTo>
                  <a:lnTo>
                    <a:pt x="34" y="114"/>
                  </a:lnTo>
                  <a:lnTo>
                    <a:pt x="36" y="115"/>
                  </a:lnTo>
                  <a:lnTo>
                    <a:pt x="37" y="116"/>
                  </a:lnTo>
                  <a:lnTo>
                    <a:pt x="38" y="118"/>
                  </a:lnTo>
                  <a:lnTo>
                    <a:pt x="39" y="119"/>
                  </a:lnTo>
                  <a:lnTo>
                    <a:pt x="41" y="119"/>
                  </a:lnTo>
                  <a:lnTo>
                    <a:pt x="42" y="120"/>
                  </a:lnTo>
                  <a:lnTo>
                    <a:pt x="43" y="121"/>
                  </a:lnTo>
                  <a:lnTo>
                    <a:pt x="45" y="123"/>
                  </a:lnTo>
                  <a:lnTo>
                    <a:pt x="46" y="124"/>
                  </a:lnTo>
                  <a:lnTo>
                    <a:pt x="47" y="127"/>
                  </a:lnTo>
                  <a:lnTo>
                    <a:pt x="48" y="128"/>
                  </a:lnTo>
                  <a:lnTo>
                    <a:pt x="50" y="129"/>
                  </a:lnTo>
                  <a:lnTo>
                    <a:pt x="51" y="130"/>
                  </a:lnTo>
                  <a:lnTo>
                    <a:pt x="52" y="132"/>
                  </a:lnTo>
                  <a:lnTo>
                    <a:pt x="53" y="133"/>
                  </a:lnTo>
                  <a:lnTo>
                    <a:pt x="55" y="134"/>
                  </a:lnTo>
                  <a:lnTo>
                    <a:pt x="56" y="134"/>
                  </a:lnTo>
                  <a:lnTo>
                    <a:pt x="56" y="136"/>
                  </a:lnTo>
                  <a:lnTo>
                    <a:pt x="57" y="136"/>
                  </a:lnTo>
                  <a:lnTo>
                    <a:pt x="59" y="136"/>
                  </a:lnTo>
                  <a:lnTo>
                    <a:pt x="60" y="136"/>
                  </a:lnTo>
                  <a:lnTo>
                    <a:pt x="61" y="136"/>
                  </a:lnTo>
                  <a:lnTo>
                    <a:pt x="61" y="134"/>
                  </a:lnTo>
                  <a:lnTo>
                    <a:pt x="62" y="134"/>
                  </a:lnTo>
                  <a:lnTo>
                    <a:pt x="64" y="134"/>
                  </a:lnTo>
                  <a:lnTo>
                    <a:pt x="64" y="133"/>
                  </a:lnTo>
                  <a:lnTo>
                    <a:pt x="65" y="133"/>
                  </a:lnTo>
                  <a:lnTo>
                    <a:pt x="65" y="132"/>
                  </a:lnTo>
                  <a:lnTo>
                    <a:pt x="66" y="130"/>
                  </a:lnTo>
                  <a:lnTo>
                    <a:pt x="66" y="129"/>
                  </a:lnTo>
                  <a:lnTo>
                    <a:pt x="68" y="129"/>
                  </a:lnTo>
                  <a:lnTo>
                    <a:pt x="68" y="128"/>
                  </a:lnTo>
                  <a:lnTo>
                    <a:pt x="68" y="127"/>
                  </a:lnTo>
                  <a:lnTo>
                    <a:pt x="68" y="125"/>
                  </a:lnTo>
                  <a:lnTo>
                    <a:pt x="68" y="124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8" y="119"/>
                  </a:lnTo>
                  <a:lnTo>
                    <a:pt x="68" y="118"/>
                  </a:lnTo>
                  <a:lnTo>
                    <a:pt x="68" y="116"/>
                  </a:lnTo>
                  <a:lnTo>
                    <a:pt x="66" y="116"/>
                  </a:lnTo>
                  <a:lnTo>
                    <a:pt x="66" y="115"/>
                  </a:lnTo>
                  <a:lnTo>
                    <a:pt x="66" y="114"/>
                  </a:lnTo>
                  <a:lnTo>
                    <a:pt x="66" y="113"/>
                  </a:lnTo>
                  <a:lnTo>
                    <a:pt x="65" y="111"/>
                  </a:lnTo>
                  <a:lnTo>
                    <a:pt x="65" y="110"/>
                  </a:lnTo>
                  <a:lnTo>
                    <a:pt x="64" y="109"/>
                  </a:lnTo>
                  <a:lnTo>
                    <a:pt x="64" y="107"/>
                  </a:lnTo>
                  <a:lnTo>
                    <a:pt x="62" y="106"/>
                  </a:lnTo>
                  <a:lnTo>
                    <a:pt x="62" y="105"/>
                  </a:lnTo>
                  <a:lnTo>
                    <a:pt x="61" y="104"/>
                  </a:lnTo>
                  <a:lnTo>
                    <a:pt x="61" y="102"/>
                  </a:lnTo>
                  <a:lnTo>
                    <a:pt x="60" y="101"/>
                  </a:lnTo>
                  <a:lnTo>
                    <a:pt x="60" y="100"/>
                  </a:lnTo>
                  <a:lnTo>
                    <a:pt x="60" y="98"/>
                  </a:lnTo>
                  <a:lnTo>
                    <a:pt x="61" y="97"/>
                  </a:lnTo>
                  <a:lnTo>
                    <a:pt x="62" y="95"/>
                  </a:lnTo>
                  <a:lnTo>
                    <a:pt x="64" y="93"/>
                  </a:lnTo>
                  <a:lnTo>
                    <a:pt x="65" y="92"/>
                  </a:lnTo>
                  <a:lnTo>
                    <a:pt x="68" y="90"/>
                  </a:lnTo>
                  <a:lnTo>
                    <a:pt x="69" y="87"/>
                  </a:lnTo>
                  <a:lnTo>
                    <a:pt x="71" y="84"/>
                  </a:lnTo>
                  <a:lnTo>
                    <a:pt x="73" y="82"/>
                  </a:lnTo>
                  <a:lnTo>
                    <a:pt x="75" y="79"/>
                  </a:lnTo>
                  <a:lnTo>
                    <a:pt x="76" y="77"/>
                  </a:lnTo>
                  <a:lnTo>
                    <a:pt x="79" y="73"/>
                  </a:lnTo>
                  <a:lnTo>
                    <a:pt x="82" y="70"/>
                  </a:lnTo>
                  <a:lnTo>
                    <a:pt x="84" y="67"/>
                  </a:lnTo>
                  <a:lnTo>
                    <a:pt x="85" y="63"/>
                  </a:lnTo>
                  <a:lnTo>
                    <a:pt x="88" y="60"/>
                  </a:lnTo>
                  <a:lnTo>
                    <a:pt x="91" y="56"/>
                  </a:lnTo>
                  <a:lnTo>
                    <a:pt x="92" y="54"/>
                  </a:lnTo>
                  <a:lnTo>
                    <a:pt x="94" y="50"/>
                  </a:lnTo>
                  <a:lnTo>
                    <a:pt x="96" y="47"/>
                  </a:lnTo>
                  <a:lnTo>
                    <a:pt x="97" y="44"/>
                  </a:lnTo>
                  <a:lnTo>
                    <a:pt x="99" y="41"/>
                  </a:lnTo>
                  <a:lnTo>
                    <a:pt x="101" y="37"/>
                  </a:lnTo>
                  <a:lnTo>
                    <a:pt x="102" y="35"/>
                  </a:lnTo>
                  <a:lnTo>
                    <a:pt x="102" y="32"/>
                  </a:lnTo>
                  <a:lnTo>
                    <a:pt x="103" y="29"/>
                  </a:lnTo>
                  <a:lnTo>
                    <a:pt x="103" y="27"/>
                  </a:lnTo>
                  <a:lnTo>
                    <a:pt x="103" y="26"/>
                  </a:lnTo>
                  <a:lnTo>
                    <a:pt x="103" y="23"/>
                  </a:lnTo>
                  <a:lnTo>
                    <a:pt x="103" y="22"/>
                  </a:lnTo>
                  <a:lnTo>
                    <a:pt x="102" y="19"/>
                  </a:lnTo>
                  <a:lnTo>
                    <a:pt x="102" y="18"/>
                  </a:lnTo>
                  <a:lnTo>
                    <a:pt x="101" y="17"/>
                  </a:lnTo>
                  <a:lnTo>
                    <a:pt x="99" y="15"/>
                  </a:lnTo>
                  <a:lnTo>
                    <a:pt x="97" y="14"/>
                  </a:lnTo>
                  <a:lnTo>
                    <a:pt x="96" y="13"/>
                  </a:lnTo>
                  <a:lnTo>
                    <a:pt x="94" y="12"/>
                  </a:lnTo>
                  <a:lnTo>
                    <a:pt x="92" y="12"/>
                  </a:lnTo>
                  <a:lnTo>
                    <a:pt x="91" y="10"/>
                  </a:lnTo>
                  <a:lnTo>
                    <a:pt x="88" y="9"/>
                  </a:lnTo>
                  <a:lnTo>
                    <a:pt x="87" y="8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79" y="5"/>
                  </a:lnTo>
                  <a:lnTo>
                    <a:pt x="78" y="5"/>
                  </a:lnTo>
                  <a:lnTo>
                    <a:pt x="75" y="4"/>
                  </a:lnTo>
                  <a:lnTo>
                    <a:pt x="73" y="4"/>
                  </a:lnTo>
                  <a:lnTo>
                    <a:pt x="70" y="3"/>
                  </a:lnTo>
                  <a:lnTo>
                    <a:pt x="69" y="3"/>
                  </a:lnTo>
                  <a:lnTo>
                    <a:pt x="66" y="3"/>
                  </a:lnTo>
                  <a:lnTo>
                    <a:pt x="65" y="1"/>
                  </a:lnTo>
                  <a:lnTo>
                    <a:pt x="62" y="1"/>
                  </a:lnTo>
                  <a:lnTo>
                    <a:pt x="61" y="1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B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57" name="Freeform 70"/>
            <p:cNvSpPr>
              <a:spLocks/>
            </p:cNvSpPr>
            <p:nvPr/>
          </p:nvSpPr>
          <p:spPr bwMode="auto">
            <a:xfrm>
              <a:off x="2492" y="3566"/>
              <a:ext cx="54" cy="29"/>
            </a:xfrm>
            <a:custGeom>
              <a:avLst/>
              <a:gdLst>
                <a:gd name="T0" fmla="*/ 0 w 55"/>
                <a:gd name="T1" fmla="*/ 28 h 28"/>
                <a:gd name="T2" fmla="*/ 2 w 55"/>
                <a:gd name="T3" fmla="*/ 27 h 28"/>
                <a:gd name="T4" fmla="*/ 3 w 55"/>
                <a:gd name="T5" fmla="*/ 25 h 28"/>
                <a:gd name="T6" fmla="*/ 6 w 55"/>
                <a:gd name="T7" fmla="*/ 24 h 28"/>
                <a:gd name="T8" fmla="*/ 9 w 55"/>
                <a:gd name="T9" fmla="*/ 22 h 28"/>
                <a:gd name="T10" fmla="*/ 9 w 55"/>
                <a:gd name="T11" fmla="*/ 20 h 28"/>
                <a:gd name="T12" fmla="*/ 10 w 55"/>
                <a:gd name="T13" fmla="*/ 18 h 28"/>
                <a:gd name="T14" fmla="*/ 11 w 55"/>
                <a:gd name="T15" fmla="*/ 17 h 28"/>
                <a:gd name="T16" fmla="*/ 11 w 55"/>
                <a:gd name="T17" fmla="*/ 13 h 28"/>
                <a:gd name="T18" fmla="*/ 11 w 55"/>
                <a:gd name="T19" fmla="*/ 12 h 28"/>
                <a:gd name="T20" fmla="*/ 10 w 55"/>
                <a:gd name="T21" fmla="*/ 9 h 28"/>
                <a:gd name="T22" fmla="*/ 10 w 55"/>
                <a:gd name="T23" fmla="*/ 8 h 28"/>
                <a:gd name="T24" fmla="*/ 9 w 55"/>
                <a:gd name="T25" fmla="*/ 5 h 28"/>
                <a:gd name="T26" fmla="*/ 10 w 55"/>
                <a:gd name="T27" fmla="*/ 5 h 28"/>
                <a:gd name="T28" fmla="*/ 11 w 55"/>
                <a:gd name="T29" fmla="*/ 7 h 28"/>
                <a:gd name="T30" fmla="*/ 14 w 55"/>
                <a:gd name="T31" fmla="*/ 8 h 28"/>
                <a:gd name="T32" fmla="*/ 15 w 55"/>
                <a:gd name="T33" fmla="*/ 9 h 28"/>
                <a:gd name="T34" fmla="*/ 18 w 55"/>
                <a:gd name="T35" fmla="*/ 10 h 28"/>
                <a:gd name="T36" fmla="*/ 20 w 55"/>
                <a:gd name="T37" fmla="*/ 9 h 28"/>
                <a:gd name="T38" fmla="*/ 23 w 55"/>
                <a:gd name="T39" fmla="*/ 9 h 28"/>
                <a:gd name="T40" fmla="*/ 25 w 55"/>
                <a:gd name="T41" fmla="*/ 9 h 28"/>
                <a:gd name="T42" fmla="*/ 28 w 55"/>
                <a:gd name="T43" fmla="*/ 9 h 28"/>
                <a:gd name="T44" fmla="*/ 32 w 55"/>
                <a:gd name="T45" fmla="*/ 9 h 28"/>
                <a:gd name="T46" fmla="*/ 34 w 55"/>
                <a:gd name="T47" fmla="*/ 9 h 28"/>
                <a:gd name="T48" fmla="*/ 37 w 55"/>
                <a:gd name="T49" fmla="*/ 9 h 28"/>
                <a:gd name="T50" fmla="*/ 41 w 55"/>
                <a:gd name="T51" fmla="*/ 9 h 28"/>
                <a:gd name="T52" fmla="*/ 45 w 55"/>
                <a:gd name="T53" fmla="*/ 8 h 28"/>
                <a:gd name="T54" fmla="*/ 48 w 55"/>
                <a:gd name="T55" fmla="*/ 7 h 28"/>
                <a:gd name="T56" fmla="*/ 51 w 55"/>
                <a:gd name="T57" fmla="*/ 4 h 28"/>
                <a:gd name="T58" fmla="*/ 52 w 55"/>
                <a:gd name="T59" fmla="*/ 0 h 28"/>
                <a:gd name="T60" fmla="*/ 54 w 55"/>
                <a:gd name="T61" fmla="*/ 0 h 28"/>
                <a:gd name="T62" fmla="*/ 54 w 55"/>
                <a:gd name="T63" fmla="*/ 3 h 28"/>
                <a:gd name="T64" fmla="*/ 54 w 55"/>
                <a:gd name="T65" fmla="*/ 7 h 28"/>
                <a:gd name="T66" fmla="*/ 52 w 55"/>
                <a:gd name="T67" fmla="*/ 9 h 28"/>
                <a:gd name="T68" fmla="*/ 52 w 55"/>
                <a:gd name="T69" fmla="*/ 10 h 28"/>
                <a:gd name="T70" fmla="*/ 51 w 55"/>
                <a:gd name="T71" fmla="*/ 12 h 28"/>
                <a:gd name="T72" fmla="*/ 50 w 55"/>
                <a:gd name="T73" fmla="*/ 13 h 28"/>
                <a:gd name="T74" fmla="*/ 47 w 55"/>
                <a:gd name="T75" fmla="*/ 17 h 28"/>
                <a:gd name="T76" fmla="*/ 45 w 55"/>
                <a:gd name="T77" fmla="*/ 18 h 28"/>
                <a:gd name="T78" fmla="*/ 42 w 55"/>
                <a:gd name="T79" fmla="*/ 19 h 28"/>
                <a:gd name="T80" fmla="*/ 38 w 55"/>
                <a:gd name="T81" fmla="*/ 22 h 28"/>
                <a:gd name="T82" fmla="*/ 33 w 55"/>
                <a:gd name="T83" fmla="*/ 23 h 28"/>
                <a:gd name="T84" fmla="*/ 27 w 55"/>
                <a:gd name="T85" fmla="*/ 25 h 28"/>
                <a:gd name="T86" fmla="*/ 21 w 55"/>
                <a:gd name="T87" fmla="*/ 27 h 28"/>
                <a:gd name="T88" fmla="*/ 11 w 55"/>
                <a:gd name="T89" fmla="*/ 28 h 28"/>
                <a:gd name="T90" fmla="*/ 3 w 55"/>
                <a:gd name="T91" fmla="*/ 29 h 28"/>
                <a:gd name="T92" fmla="*/ 0 w 55"/>
                <a:gd name="T93" fmla="*/ 29 h 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5"/>
                <a:gd name="T142" fmla="*/ 0 h 28"/>
                <a:gd name="T143" fmla="*/ 55 w 55"/>
                <a:gd name="T144" fmla="*/ 28 h 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5" h="28">
                  <a:moveTo>
                    <a:pt x="0" y="27"/>
                  </a:moveTo>
                  <a:lnTo>
                    <a:pt x="0" y="27"/>
                  </a:lnTo>
                  <a:lnTo>
                    <a:pt x="1" y="27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5" y="24"/>
                  </a:lnTo>
                  <a:lnTo>
                    <a:pt x="6" y="23"/>
                  </a:lnTo>
                  <a:lnTo>
                    <a:pt x="7" y="22"/>
                  </a:lnTo>
                  <a:lnTo>
                    <a:pt x="9" y="21"/>
                  </a:lnTo>
                  <a:lnTo>
                    <a:pt x="9" y="19"/>
                  </a:lnTo>
                  <a:lnTo>
                    <a:pt x="10" y="18"/>
                  </a:lnTo>
                  <a:lnTo>
                    <a:pt x="10" y="17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1" y="12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10" y="8"/>
                  </a:lnTo>
                  <a:lnTo>
                    <a:pt x="9" y="7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2" y="7"/>
                  </a:lnTo>
                  <a:lnTo>
                    <a:pt x="14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8" y="10"/>
                  </a:lnTo>
                  <a:lnTo>
                    <a:pt x="19" y="10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3" y="9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6" y="9"/>
                  </a:lnTo>
                  <a:lnTo>
                    <a:pt x="28" y="9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2" y="9"/>
                  </a:lnTo>
                  <a:lnTo>
                    <a:pt x="33" y="9"/>
                  </a:lnTo>
                  <a:lnTo>
                    <a:pt x="34" y="9"/>
                  </a:lnTo>
                  <a:lnTo>
                    <a:pt x="35" y="9"/>
                  </a:lnTo>
                  <a:lnTo>
                    <a:pt x="37" y="9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2" y="9"/>
                  </a:lnTo>
                  <a:lnTo>
                    <a:pt x="43" y="9"/>
                  </a:lnTo>
                  <a:lnTo>
                    <a:pt x="44" y="9"/>
                  </a:lnTo>
                  <a:lnTo>
                    <a:pt x="46" y="8"/>
                  </a:lnTo>
                  <a:lnTo>
                    <a:pt x="47" y="8"/>
                  </a:lnTo>
                  <a:lnTo>
                    <a:pt x="48" y="8"/>
                  </a:lnTo>
                  <a:lnTo>
                    <a:pt x="49" y="7"/>
                  </a:lnTo>
                  <a:lnTo>
                    <a:pt x="51" y="5"/>
                  </a:lnTo>
                  <a:lnTo>
                    <a:pt x="52" y="5"/>
                  </a:lnTo>
                  <a:lnTo>
                    <a:pt x="52" y="4"/>
                  </a:lnTo>
                  <a:lnTo>
                    <a:pt x="53" y="3"/>
                  </a:lnTo>
                  <a:lnTo>
                    <a:pt x="53" y="1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3"/>
                  </a:lnTo>
                  <a:lnTo>
                    <a:pt x="55" y="4"/>
                  </a:lnTo>
                  <a:lnTo>
                    <a:pt x="55" y="5"/>
                  </a:lnTo>
                  <a:lnTo>
                    <a:pt x="55" y="7"/>
                  </a:lnTo>
                  <a:lnTo>
                    <a:pt x="55" y="8"/>
                  </a:lnTo>
                  <a:lnTo>
                    <a:pt x="53" y="9"/>
                  </a:lnTo>
                  <a:lnTo>
                    <a:pt x="53" y="10"/>
                  </a:lnTo>
                  <a:lnTo>
                    <a:pt x="52" y="10"/>
                  </a:lnTo>
                  <a:lnTo>
                    <a:pt x="52" y="12"/>
                  </a:lnTo>
                  <a:lnTo>
                    <a:pt x="52" y="13"/>
                  </a:lnTo>
                  <a:lnTo>
                    <a:pt x="51" y="13"/>
                  </a:lnTo>
                  <a:lnTo>
                    <a:pt x="49" y="14"/>
                  </a:lnTo>
                  <a:lnTo>
                    <a:pt x="48" y="16"/>
                  </a:lnTo>
                  <a:lnTo>
                    <a:pt x="47" y="17"/>
                  </a:lnTo>
                  <a:lnTo>
                    <a:pt x="46" y="17"/>
                  </a:lnTo>
                  <a:lnTo>
                    <a:pt x="44" y="18"/>
                  </a:lnTo>
                  <a:lnTo>
                    <a:pt x="43" y="18"/>
                  </a:lnTo>
                  <a:lnTo>
                    <a:pt x="42" y="19"/>
                  </a:lnTo>
                  <a:lnTo>
                    <a:pt x="41" y="19"/>
                  </a:lnTo>
                  <a:lnTo>
                    <a:pt x="39" y="21"/>
                  </a:lnTo>
                  <a:lnTo>
                    <a:pt x="37" y="21"/>
                  </a:lnTo>
                  <a:lnTo>
                    <a:pt x="35" y="22"/>
                  </a:lnTo>
                  <a:lnTo>
                    <a:pt x="34" y="22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21" y="26"/>
                  </a:lnTo>
                  <a:lnTo>
                    <a:pt x="19" y="26"/>
                  </a:lnTo>
                  <a:lnTo>
                    <a:pt x="15" y="27"/>
                  </a:lnTo>
                  <a:lnTo>
                    <a:pt x="11" y="27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3" y="28"/>
                  </a:lnTo>
                  <a:lnTo>
                    <a:pt x="1" y="28"/>
                  </a:lnTo>
                  <a:lnTo>
                    <a:pt x="0" y="28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E5A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58" name="Freeform 71"/>
            <p:cNvSpPr>
              <a:spLocks/>
            </p:cNvSpPr>
            <p:nvPr/>
          </p:nvSpPr>
          <p:spPr bwMode="auto">
            <a:xfrm>
              <a:off x="2446" y="3538"/>
              <a:ext cx="88" cy="116"/>
            </a:xfrm>
            <a:custGeom>
              <a:avLst/>
              <a:gdLst>
                <a:gd name="T0" fmla="*/ 84 w 91"/>
                <a:gd name="T1" fmla="*/ 17 h 112"/>
                <a:gd name="T2" fmla="*/ 77 w 91"/>
                <a:gd name="T3" fmla="*/ 18 h 112"/>
                <a:gd name="T4" fmla="*/ 69 w 91"/>
                <a:gd name="T5" fmla="*/ 19 h 112"/>
                <a:gd name="T6" fmla="*/ 62 w 91"/>
                <a:gd name="T7" fmla="*/ 20 h 112"/>
                <a:gd name="T8" fmla="*/ 57 w 91"/>
                <a:gd name="T9" fmla="*/ 23 h 112"/>
                <a:gd name="T10" fmla="*/ 49 w 91"/>
                <a:gd name="T11" fmla="*/ 28 h 112"/>
                <a:gd name="T12" fmla="*/ 43 w 91"/>
                <a:gd name="T13" fmla="*/ 33 h 112"/>
                <a:gd name="T14" fmla="*/ 36 w 91"/>
                <a:gd name="T15" fmla="*/ 37 h 112"/>
                <a:gd name="T16" fmla="*/ 30 w 91"/>
                <a:gd name="T17" fmla="*/ 41 h 112"/>
                <a:gd name="T18" fmla="*/ 25 w 91"/>
                <a:gd name="T19" fmla="*/ 47 h 112"/>
                <a:gd name="T20" fmla="*/ 21 w 91"/>
                <a:gd name="T21" fmla="*/ 51 h 112"/>
                <a:gd name="T22" fmla="*/ 19 w 91"/>
                <a:gd name="T23" fmla="*/ 55 h 112"/>
                <a:gd name="T24" fmla="*/ 21 w 91"/>
                <a:gd name="T25" fmla="*/ 57 h 112"/>
                <a:gd name="T26" fmla="*/ 26 w 91"/>
                <a:gd name="T27" fmla="*/ 64 h 112"/>
                <a:gd name="T28" fmla="*/ 33 w 91"/>
                <a:gd name="T29" fmla="*/ 74 h 112"/>
                <a:gd name="T30" fmla="*/ 39 w 91"/>
                <a:gd name="T31" fmla="*/ 81 h 112"/>
                <a:gd name="T32" fmla="*/ 46 w 91"/>
                <a:gd name="T33" fmla="*/ 90 h 112"/>
                <a:gd name="T34" fmla="*/ 51 w 91"/>
                <a:gd name="T35" fmla="*/ 97 h 112"/>
                <a:gd name="T36" fmla="*/ 55 w 91"/>
                <a:gd name="T37" fmla="*/ 103 h 112"/>
                <a:gd name="T38" fmla="*/ 56 w 91"/>
                <a:gd name="T39" fmla="*/ 104 h 112"/>
                <a:gd name="T40" fmla="*/ 57 w 91"/>
                <a:gd name="T41" fmla="*/ 108 h 112"/>
                <a:gd name="T42" fmla="*/ 60 w 91"/>
                <a:gd name="T43" fmla="*/ 112 h 112"/>
                <a:gd name="T44" fmla="*/ 61 w 91"/>
                <a:gd name="T45" fmla="*/ 116 h 112"/>
                <a:gd name="T46" fmla="*/ 60 w 91"/>
                <a:gd name="T47" fmla="*/ 116 h 112"/>
                <a:gd name="T48" fmla="*/ 56 w 91"/>
                <a:gd name="T49" fmla="*/ 113 h 112"/>
                <a:gd name="T50" fmla="*/ 49 w 91"/>
                <a:gd name="T51" fmla="*/ 112 h 112"/>
                <a:gd name="T52" fmla="*/ 44 w 91"/>
                <a:gd name="T53" fmla="*/ 110 h 112"/>
                <a:gd name="T54" fmla="*/ 39 w 91"/>
                <a:gd name="T55" fmla="*/ 109 h 112"/>
                <a:gd name="T56" fmla="*/ 33 w 91"/>
                <a:gd name="T57" fmla="*/ 109 h 112"/>
                <a:gd name="T58" fmla="*/ 27 w 91"/>
                <a:gd name="T59" fmla="*/ 109 h 112"/>
                <a:gd name="T60" fmla="*/ 26 w 91"/>
                <a:gd name="T61" fmla="*/ 108 h 112"/>
                <a:gd name="T62" fmla="*/ 24 w 91"/>
                <a:gd name="T63" fmla="*/ 105 h 112"/>
                <a:gd name="T64" fmla="*/ 21 w 91"/>
                <a:gd name="T65" fmla="*/ 103 h 112"/>
                <a:gd name="T66" fmla="*/ 19 w 91"/>
                <a:gd name="T67" fmla="*/ 98 h 112"/>
                <a:gd name="T68" fmla="*/ 17 w 91"/>
                <a:gd name="T69" fmla="*/ 94 h 112"/>
                <a:gd name="T70" fmla="*/ 16 w 91"/>
                <a:gd name="T71" fmla="*/ 90 h 112"/>
                <a:gd name="T72" fmla="*/ 14 w 91"/>
                <a:gd name="T73" fmla="*/ 84 h 112"/>
                <a:gd name="T74" fmla="*/ 11 w 91"/>
                <a:gd name="T75" fmla="*/ 75 h 112"/>
                <a:gd name="T76" fmla="*/ 8 w 91"/>
                <a:gd name="T77" fmla="*/ 65 h 112"/>
                <a:gd name="T78" fmla="*/ 4 w 91"/>
                <a:gd name="T79" fmla="*/ 56 h 112"/>
                <a:gd name="T80" fmla="*/ 2 w 91"/>
                <a:gd name="T81" fmla="*/ 48 h 112"/>
                <a:gd name="T82" fmla="*/ 0 w 91"/>
                <a:gd name="T83" fmla="*/ 42 h 112"/>
                <a:gd name="T84" fmla="*/ 0 w 91"/>
                <a:gd name="T85" fmla="*/ 40 h 112"/>
                <a:gd name="T86" fmla="*/ 3 w 91"/>
                <a:gd name="T87" fmla="*/ 36 h 112"/>
                <a:gd name="T88" fmla="*/ 5 w 91"/>
                <a:gd name="T89" fmla="*/ 33 h 112"/>
                <a:gd name="T90" fmla="*/ 11 w 91"/>
                <a:gd name="T91" fmla="*/ 31 h 112"/>
                <a:gd name="T92" fmla="*/ 16 w 91"/>
                <a:gd name="T93" fmla="*/ 26 h 112"/>
                <a:gd name="T94" fmla="*/ 25 w 91"/>
                <a:gd name="T95" fmla="*/ 19 h 112"/>
                <a:gd name="T96" fmla="*/ 33 w 91"/>
                <a:gd name="T97" fmla="*/ 12 h 112"/>
                <a:gd name="T98" fmla="*/ 42 w 91"/>
                <a:gd name="T99" fmla="*/ 7 h 112"/>
                <a:gd name="T100" fmla="*/ 46 w 91"/>
                <a:gd name="T101" fmla="*/ 2 h 112"/>
                <a:gd name="T102" fmla="*/ 49 w 91"/>
                <a:gd name="T103" fmla="*/ 0 h 112"/>
                <a:gd name="T104" fmla="*/ 52 w 91"/>
                <a:gd name="T105" fmla="*/ 0 h 112"/>
                <a:gd name="T106" fmla="*/ 56 w 91"/>
                <a:gd name="T107" fmla="*/ 0 h 112"/>
                <a:gd name="T108" fmla="*/ 61 w 91"/>
                <a:gd name="T109" fmla="*/ 2 h 112"/>
                <a:gd name="T110" fmla="*/ 67 w 91"/>
                <a:gd name="T111" fmla="*/ 3 h 112"/>
                <a:gd name="T112" fmla="*/ 74 w 91"/>
                <a:gd name="T113" fmla="*/ 5 h 112"/>
                <a:gd name="T114" fmla="*/ 80 w 91"/>
                <a:gd name="T115" fmla="*/ 8 h 112"/>
                <a:gd name="T116" fmla="*/ 86 w 91"/>
                <a:gd name="T117" fmla="*/ 12 h 11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1"/>
                <a:gd name="T178" fmla="*/ 0 h 112"/>
                <a:gd name="T179" fmla="*/ 91 w 91"/>
                <a:gd name="T180" fmla="*/ 112 h 11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1" h="112">
                  <a:moveTo>
                    <a:pt x="91" y="14"/>
                  </a:moveTo>
                  <a:lnTo>
                    <a:pt x="90" y="14"/>
                  </a:lnTo>
                  <a:lnTo>
                    <a:pt x="89" y="16"/>
                  </a:lnTo>
                  <a:lnTo>
                    <a:pt x="87" y="16"/>
                  </a:lnTo>
                  <a:lnTo>
                    <a:pt x="86" y="16"/>
                  </a:lnTo>
                  <a:lnTo>
                    <a:pt x="83" y="16"/>
                  </a:lnTo>
                  <a:lnTo>
                    <a:pt x="82" y="17"/>
                  </a:lnTo>
                  <a:lnTo>
                    <a:pt x="80" y="17"/>
                  </a:lnTo>
                  <a:lnTo>
                    <a:pt x="77" y="17"/>
                  </a:lnTo>
                  <a:lnTo>
                    <a:pt x="74" y="18"/>
                  </a:lnTo>
                  <a:lnTo>
                    <a:pt x="73" y="18"/>
                  </a:lnTo>
                  <a:lnTo>
                    <a:pt x="71" y="18"/>
                  </a:lnTo>
                  <a:lnTo>
                    <a:pt x="68" y="18"/>
                  </a:lnTo>
                  <a:lnTo>
                    <a:pt x="67" y="19"/>
                  </a:lnTo>
                  <a:lnTo>
                    <a:pt x="66" y="19"/>
                  </a:lnTo>
                  <a:lnTo>
                    <a:pt x="64" y="19"/>
                  </a:lnTo>
                  <a:lnTo>
                    <a:pt x="64" y="21"/>
                  </a:lnTo>
                  <a:lnTo>
                    <a:pt x="63" y="21"/>
                  </a:lnTo>
                  <a:lnTo>
                    <a:pt x="62" y="22"/>
                  </a:lnTo>
                  <a:lnTo>
                    <a:pt x="59" y="22"/>
                  </a:lnTo>
                  <a:lnTo>
                    <a:pt x="58" y="23"/>
                  </a:lnTo>
                  <a:lnTo>
                    <a:pt x="57" y="25"/>
                  </a:lnTo>
                  <a:lnTo>
                    <a:pt x="54" y="26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48" y="30"/>
                  </a:lnTo>
                  <a:lnTo>
                    <a:pt x="45" y="31"/>
                  </a:lnTo>
                  <a:lnTo>
                    <a:pt x="44" y="32"/>
                  </a:lnTo>
                  <a:lnTo>
                    <a:pt x="41" y="34"/>
                  </a:lnTo>
                  <a:lnTo>
                    <a:pt x="40" y="35"/>
                  </a:lnTo>
                  <a:lnTo>
                    <a:pt x="39" y="36"/>
                  </a:lnTo>
                  <a:lnTo>
                    <a:pt x="37" y="36"/>
                  </a:lnTo>
                  <a:lnTo>
                    <a:pt x="36" y="37"/>
                  </a:lnTo>
                  <a:lnTo>
                    <a:pt x="35" y="39"/>
                  </a:lnTo>
                  <a:lnTo>
                    <a:pt x="34" y="40"/>
                  </a:lnTo>
                  <a:lnTo>
                    <a:pt x="31" y="40"/>
                  </a:lnTo>
                  <a:lnTo>
                    <a:pt x="30" y="41"/>
                  </a:lnTo>
                  <a:lnTo>
                    <a:pt x="28" y="43"/>
                  </a:lnTo>
                  <a:lnTo>
                    <a:pt x="27" y="44"/>
                  </a:lnTo>
                  <a:lnTo>
                    <a:pt x="26" y="45"/>
                  </a:lnTo>
                  <a:lnTo>
                    <a:pt x="25" y="46"/>
                  </a:lnTo>
                  <a:lnTo>
                    <a:pt x="23" y="48"/>
                  </a:lnTo>
                  <a:lnTo>
                    <a:pt x="22" y="49"/>
                  </a:lnTo>
                  <a:lnTo>
                    <a:pt x="21" y="50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20" y="53"/>
                  </a:lnTo>
                  <a:lnTo>
                    <a:pt x="21" y="53"/>
                  </a:lnTo>
                  <a:lnTo>
                    <a:pt x="21" y="54"/>
                  </a:lnTo>
                  <a:lnTo>
                    <a:pt x="21" y="55"/>
                  </a:lnTo>
                  <a:lnTo>
                    <a:pt x="22" y="55"/>
                  </a:lnTo>
                  <a:lnTo>
                    <a:pt x="23" y="57"/>
                  </a:lnTo>
                  <a:lnTo>
                    <a:pt x="25" y="59"/>
                  </a:lnTo>
                  <a:lnTo>
                    <a:pt x="26" y="60"/>
                  </a:lnTo>
                  <a:lnTo>
                    <a:pt x="27" y="62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31" y="68"/>
                  </a:lnTo>
                  <a:lnTo>
                    <a:pt x="34" y="71"/>
                  </a:lnTo>
                  <a:lnTo>
                    <a:pt x="35" y="72"/>
                  </a:lnTo>
                  <a:lnTo>
                    <a:pt x="37" y="74"/>
                  </a:lnTo>
                  <a:lnTo>
                    <a:pt x="39" y="77"/>
                  </a:lnTo>
                  <a:lnTo>
                    <a:pt x="40" y="78"/>
                  </a:lnTo>
                  <a:lnTo>
                    <a:pt x="43" y="81"/>
                  </a:lnTo>
                  <a:lnTo>
                    <a:pt x="44" y="83"/>
                  </a:lnTo>
                  <a:lnTo>
                    <a:pt x="45" y="85"/>
                  </a:lnTo>
                  <a:lnTo>
                    <a:pt x="48" y="87"/>
                  </a:lnTo>
                  <a:lnTo>
                    <a:pt x="49" y="89"/>
                  </a:lnTo>
                  <a:lnTo>
                    <a:pt x="50" y="91"/>
                  </a:lnTo>
                  <a:lnTo>
                    <a:pt x="51" y="92"/>
                  </a:lnTo>
                  <a:lnTo>
                    <a:pt x="53" y="94"/>
                  </a:lnTo>
                  <a:lnTo>
                    <a:pt x="54" y="95"/>
                  </a:lnTo>
                  <a:lnTo>
                    <a:pt x="55" y="96"/>
                  </a:lnTo>
                  <a:lnTo>
                    <a:pt x="55" y="97"/>
                  </a:lnTo>
                  <a:lnTo>
                    <a:pt x="57" y="99"/>
                  </a:lnTo>
                  <a:lnTo>
                    <a:pt x="58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9" y="101"/>
                  </a:lnTo>
                  <a:lnTo>
                    <a:pt x="59" y="103"/>
                  </a:lnTo>
                  <a:lnTo>
                    <a:pt x="59" y="104"/>
                  </a:lnTo>
                  <a:lnTo>
                    <a:pt x="60" y="105"/>
                  </a:lnTo>
                  <a:lnTo>
                    <a:pt x="62" y="106"/>
                  </a:lnTo>
                  <a:lnTo>
                    <a:pt x="62" y="108"/>
                  </a:lnTo>
                  <a:lnTo>
                    <a:pt x="62" y="109"/>
                  </a:lnTo>
                  <a:lnTo>
                    <a:pt x="63" y="110"/>
                  </a:lnTo>
                  <a:lnTo>
                    <a:pt x="63" y="112"/>
                  </a:lnTo>
                  <a:lnTo>
                    <a:pt x="62" y="112"/>
                  </a:lnTo>
                  <a:lnTo>
                    <a:pt x="60" y="110"/>
                  </a:lnTo>
                  <a:lnTo>
                    <a:pt x="59" y="110"/>
                  </a:lnTo>
                  <a:lnTo>
                    <a:pt x="58" y="109"/>
                  </a:lnTo>
                  <a:lnTo>
                    <a:pt x="57" y="109"/>
                  </a:lnTo>
                  <a:lnTo>
                    <a:pt x="54" y="109"/>
                  </a:lnTo>
                  <a:lnTo>
                    <a:pt x="53" y="108"/>
                  </a:lnTo>
                  <a:lnTo>
                    <a:pt x="51" y="108"/>
                  </a:lnTo>
                  <a:lnTo>
                    <a:pt x="50" y="108"/>
                  </a:lnTo>
                  <a:lnTo>
                    <a:pt x="49" y="106"/>
                  </a:lnTo>
                  <a:lnTo>
                    <a:pt x="46" y="106"/>
                  </a:lnTo>
                  <a:lnTo>
                    <a:pt x="45" y="106"/>
                  </a:lnTo>
                  <a:lnTo>
                    <a:pt x="44" y="106"/>
                  </a:lnTo>
                  <a:lnTo>
                    <a:pt x="43" y="106"/>
                  </a:lnTo>
                  <a:lnTo>
                    <a:pt x="41" y="106"/>
                  </a:lnTo>
                  <a:lnTo>
                    <a:pt x="40" y="105"/>
                  </a:lnTo>
                  <a:lnTo>
                    <a:pt x="39" y="105"/>
                  </a:lnTo>
                  <a:lnTo>
                    <a:pt x="37" y="105"/>
                  </a:lnTo>
                  <a:lnTo>
                    <a:pt x="36" y="105"/>
                  </a:lnTo>
                  <a:lnTo>
                    <a:pt x="34" y="105"/>
                  </a:lnTo>
                  <a:lnTo>
                    <a:pt x="32" y="105"/>
                  </a:lnTo>
                  <a:lnTo>
                    <a:pt x="31" y="105"/>
                  </a:lnTo>
                  <a:lnTo>
                    <a:pt x="30" y="105"/>
                  </a:lnTo>
                  <a:lnTo>
                    <a:pt x="28" y="105"/>
                  </a:lnTo>
                  <a:lnTo>
                    <a:pt x="27" y="105"/>
                  </a:lnTo>
                  <a:lnTo>
                    <a:pt x="27" y="104"/>
                  </a:lnTo>
                  <a:lnTo>
                    <a:pt x="26" y="104"/>
                  </a:lnTo>
                  <a:lnTo>
                    <a:pt x="26" y="103"/>
                  </a:lnTo>
                  <a:lnTo>
                    <a:pt x="25" y="101"/>
                  </a:lnTo>
                  <a:lnTo>
                    <a:pt x="23" y="100"/>
                  </a:lnTo>
                  <a:lnTo>
                    <a:pt x="22" y="99"/>
                  </a:lnTo>
                  <a:lnTo>
                    <a:pt x="22" y="97"/>
                  </a:lnTo>
                  <a:lnTo>
                    <a:pt x="21" y="96"/>
                  </a:lnTo>
                  <a:lnTo>
                    <a:pt x="20" y="95"/>
                  </a:lnTo>
                  <a:lnTo>
                    <a:pt x="20" y="94"/>
                  </a:lnTo>
                  <a:lnTo>
                    <a:pt x="18" y="94"/>
                  </a:lnTo>
                  <a:lnTo>
                    <a:pt x="18" y="92"/>
                  </a:lnTo>
                  <a:lnTo>
                    <a:pt x="18" y="91"/>
                  </a:lnTo>
                  <a:lnTo>
                    <a:pt x="17" y="91"/>
                  </a:lnTo>
                  <a:lnTo>
                    <a:pt x="17" y="90"/>
                  </a:lnTo>
                  <a:lnTo>
                    <a:pt x="17" y="89"/>
                  </a:lnTo>
                  <a:lnTo>
                    <a:pt x="17" y="87"/>
                  </a:lnTo>
                  <a:lnTo>
                    <a:pt x="16" y="86"/>
                  </a:lnTo>
                  <a:lnTo>
                    <a:pt x="16" y="85"/>
                  </a:lnTo>
                  <a:lnTo>
                    <a:pt x="14" y="82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2" y="76"/>
                  </a:lnTo>
                  <a:lnTo>
                    <a:pt x="12" y="74"/>
                  </a:lnTo>
                  <a:lnTo>
                    <a:pt x="11" y="72"/>
                  </a:lnTo>
                  <a:lnTo>
                    <a:pt x="11" y="69"/>
                  </a:lnTo>
                  <a:lnTo>
                    <a:pt x="9" y="67"/>
                  </a:lnTo>
                  <a:lnTo>
                    <a:pt x="8" y="64"/>
                  </a:lnTo>
                  <a:lnTo>
                    <a:pt x="8" y="63"/>
                  </a:lnTo>
                  <a:lnTo>
                    <a:pt x="7" y="60"/>
                  </a:lnTo>
                  <a:lnTo>
                    <a:pt x="5" y="58"/>
                  </a:lnTo>
                  <a:lnTo>
                    <a:pt x="5" y="55"/>
                  </a:lnTo>
                  <a:lnTo>
                    <a:pt x="4" y="54"/>
                  </a:lnTo>
                  <a:lnTo>
                    <a:pt x="3" y="51"/>
                  </a:lnTo>
                  <a:lnTo>
                    <a:pt x="3" y="49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2" y="36"/>
                  </a:lnTo>
                  <a:lnTo>
                    <a:pt x="3" y="35"/>
                  </a:lnTo>
                  <a:lnTo>
                    <a:pt x="4" y="34"/>
                  </a:lnTo>
                  <a:lnTo>
                    <a:pt x="5" y="32"/>
                  </a:lnTo>
                  <a:lnTo>
                    <a:pt x="7" y="32"/>
                  </a:lnTo>
                  <a:lnTo>
                    <a:pt x="7" y="31"/>
                  </a:lnTo>
                  <a:lnTo>
                    <a:pt x="8" y="31"/>
                  </a:lnTo>
                  <a:lnTo>
                    <a:pt x="11" y="30"/>
                  </a:lnTo>
                  <a:lnTo>
                    <a:pt x="12" y="28"/>
                  </a:lnTo>
                  <a:lnTo>
                    <a:pt x="13" y="27"/>
                  </a:lnTo>
                  <a:lnTo>
                    <a:pt x="16" y="26"/>
                  </a:lnTo>
                  <a:lnTo>
                    <a:pt x="17" y="25"/>
                  </a:lnTo>
                  <a:lnTo>
                    <a:pt x="20" y="22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6" y="18"/>
                  </a:lnTo>
                  <a:lnTo>
                    <a:pt x="27" y="17"/>
                  </a:lnTo>
                  <a:lnTo>
                    <a:pt x="30" y="14"/>
                  </a:lnTo>
                  <a:lnTo>
                    <a:pt x="32" y="13"/>
                  </a:lnTo>
                  <a:lnTo>
                    <a:pt x="34" y="12"/>
                  </a:lnTo>
                  <a:lnTo>
                    <a:pt x="36" y="11"/>
                  </a:lnTo>
                  <a:lnTo>
                    <a:pt x="39" y="9"/>
                  </a:lnTo>
                  <a:lnTo>
                    <a:pt x="40" y="8"/>
                  </a:lnTo>
                  <a:lnTo>
                    <a:pt x="43" y="7"/>
                  </a:lnTo>
                  <a:lnTo>
                    <a:pt x="44" y="5"/>
                  </a:lnTo>
                  <a:lnTo>
                    <a:pt x="45" y="4"/>
                  </a:lnTo>
                  <a:lnTo>
                    <a:pt x="46" y="3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3" y="2"/>
                  </a:lnTo>
                  <a:lnTo>
                    <a:pt x="66" y="2"/>
                  </a:lnTo>
                  <a:lnTo>
                    <a:pt x="67" y="3"/>
                  </a:lnTo>
                  <a:lnTo>
                    <a:pt x="68" y="3"/>
                  </a:lnTo>
                  <a:lnTo>
                    <a:pt x="69" y="3"/>
                  </a:lnTo>
                  <a:lnTo>
                    <a:pt x="72" y="4"/>
                  </a:lnTo>
                  <a:lnTo>
                    <a:pt x="73" y="4"/>
                  </a:lnTo>
                  <a:lnTo>
                    <a:pt x="74" y="5"/>
                  </a:lnTo>
                  <a:lnTo>
                    <a:pt x="77" y="5"/>
                  </a:lnTo>
                  <a:lnTo>
                    <a:pt x="78" y="7"/>
                  </a:lnTo>
                  <a:lnTo>
                    <a:pt x="80" y="7"/>
                  </a:lnTo>
                  <a:lnTo>
                    <a:pt x="81" y="8"/>
                  </a:lnTo>
                  <a:lnTo>
                    <a:pt x="83" y="8"/>
                  </a:lnTo>
                  <a:lnTo>
                    <a:pt x="85" y="9"/>
                  </a:lnTo>
                  <a:lnTo>
                    <a:pt x="86" y="11"/>
                  </a:lnTo>
                  <a:lnTo>
                    <a:pt x="87" y="11"/>
                  </a:lnTo>
                  <a:lnTo>
                    <a:pt x="89" y="12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1" y="14"/>
                  </a:lnTo>
                  <a:close/>
                </a:path>
              </a:pathLst>
            </a:custGeom>
            <a:solidFill>
              <a:srgbClr val="CC8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59" name="Freeform 72"/>
            <p:cNvSpPr>
              <a:spLocks/>
            </p:cNvSpPr>
            <p:nvPr/>
          </p:nvSpPr>
          <p:spPr bwMode="auto">
            <a:xfrm>
              <a:off x="2372" y="3549"/>
              <a:ext cx="120" cy="92"/>
            </a:xfrm>
            <a:custGeom>
              <a:avLst/>
              <a:gdLst>
                <a:gd name="T0" fmla="*/ 120 w 124"/>
                <a:gd name="T1" fmla="*/ 16 h 88"/>
                <a:gd name="T2" fmla="*/ 31 w 124"/>
                <a:gd name="T3" fmla="*/ 78 h 88"/>
                <a:gd name="T4" fmla="*/ 29 w 124"/>
                <a:gd name="T5" fmla="*/ 78 h 88"/>
                <a:gd name="T6" fmla="*/ 28 w 124"/>
                <a:gd name="T7" fmla="*/ 78 h 88"/>
                <a:gd name="T8" fmla="*/ 27 w 124"/>
                <a:gd name="T9" fmla="*/ 78 h 88"/>
                <a:gd name="T10" fmla="*/ 26 w 124"/>
                <a:gd name="T11" fmla="*/ 79 h 88"/>
                <a:gd name="T12" fmla="*/ 24 w 124"/>
                <a:gd name="T13" fmla="*/ 79 h 88"/>
                <a:gd name="T14" fmla="*/ 23 w 124"/>
                <a:gd name="T15" fmla="*/ 79 h 88"/>
                <a:gd name="T16" fmla="*/ 23 w 124"/>
                <a:gd name="T17" fmla="*/ 82 h 88"/>
                <a:gd name="T18" fmla="*/ 22 w 124"/>
                <a:gd name="T19" fmla="*/ 82 h 88"/>
                <a:gd name="T20" fmla="*/ 22 w 124"/>
                <a:gd name="T21" fmla="*/ 83 h 88"/>
                <a:gd name="T22" fmla="*/ 20 w 124"/>
                <a:gd name="T23" fmla="*/ 83 h 88"/>
                <a:gd name="T24" fmla="*/ 20 w 124"/>
                <a:gd name="T25" fmla="*/ 84 h 88"/>
                <a:gd name="T26" fmla="*/ 19 w 124"/>
                <a:gd name="T27" fmla="*/ 84 h 88"/>
                <a:gd name="T28" fmla="*/ 19 w 124"/>
                <a:gd name="T29" fmla="*/ 85 h 88"/>
                <a:gd name="T30" fmla="*/ 19 w 124"/>
                <a:gd name="T31" fmla="*/ 85 h 88"/>
                <a:gd name="T32" fmla="*/ 19 w 124"/>
                <a:gd name="T33" fmla="*/ 85 h 88"/>
                <a:gd name="T34" fmla="*/ 2 w 124"/>
                <a:gd name="T35" fmla="*/ 92 h 88"/>
                <a:gd name="T36" fmla="*/ 1 w 124"/>
                <a:gd name="T37" fmla="*/ 89 h 88"/>
                <a:gd name="T38" fmla="*/ 0 w 124"/>
                <a:gd name="T39" fmla="*/ 88 h 88"/>
                <a:gd name="T40" fmla="*/ 13 w 124"/>
                <a:gd name="T41" fmla="*/ 73 h 88"/>
                <a:gd name="T42" fmla="*/ 13 w 124"/>
                <a:gd name="T43" fmla="*/ 73 h 88"/>
                <a:gd name="T44" fmla="*/ 14 w 124"/>
                <a:gd name="T45" fmla="*/ 73 h 88"/>
                <a:gd name="T46" fmla="*/ 14 w 124"/>
                <a:gd name="T47" fmla="*/ 73 h 88"/>
                <a:gd name="T48" fmla="*/ 15 w 124"/>
                <a:gd name="T49" fmla="*/ 73 h 88"/>
                <a:gd name="T50" fmla="*/ 15 w 124"/>
                <a:gd name="T51" fmla="*/ 72 h 88"/>
                <a:gd name="T52" fmla="*/ 15 w 124"/>
                <a:gd name="T53" fmla="*/ 72 h 88"/>
                <a:gd name="T54" fmla="*/ 17 w 124"/>
                <a:gd name="T55" fmla="*/ 72 h 88"/>
                <a:gd name="T56" fmla="*/ 17 w 124"/>
                <a:gd name="T57" fmla="*/ 70 h 88"/>
                <a:gd name="T58" fmla="*/ 18 w 124"/>
                <a:gd name="T59" fmla="*/ 70 h 88"/>
                <a:gd name="T60" fmla="*/ 19 w 124"/>
                <a:gd name="T61" fmla="*/ 69 h 88"/>
                <a:gd name="T62" fmla="*/ 19 w 124"/>
                <a:gd name="T63" fmla="*/ 68 h 88"/>
                <a:gd name="T64" fmla="*/ 20 w 124"/>
                <a:gd name="T65" fmla="*/ 68 h 88"/>
                <a:gd name="T66" fmla="*/ 22 w 124"/>
                <a:gd name="T67" fmla="*/ 66 h 88"/>
                <a:gd name="T68" fmla="*/ 22 w 124"/>
                <a:gd name="T69" fmla="*/ 65 h 88"/>
                <a:gd name="T70" fmla="*/ 108 w 124"/>
                <a:gd name="T71" fmla="*/ 0 h 88"/>
                <a:gd name="T72" fmla="*/ 120 w 124"/>
                <a:gd name="T73" fmla="*/ 16 h 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24"/>
                <a:gd name="T112" fmla="*/ 0 h 88"/>
                <a:gd name="T113" fmla="*/ 124 w 124"/>
                <a:gd name="T114" fmla="*/ 88 h 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24" h="88">
                  <a:moveTo>
                    <a:pt x="124" y="15"/>
                  </a:moveTo>
                  <a:lnTo>
                    <a:pt x="32" y="75"/>
                  </a:lnTo>
                  <a:lnTo>
                    <a:pt x="30" y="75"/>
                  </a:lnTo>
                  <a:lnTo>
                    <a:pt x="29" y="75"/>
                  </a:lnTo>
                  <a:lnTo>
                    <a:pt x="28" y="75"/>
                  </a:lnTo>
                  <a:lnTo>
                    <a:pt x="27" y="76"/>
                  </a:lnTo>
                  <a:lnTo>
                    <a:pt x="25" y="76"/>
                  </a:lnTo>
                  <a:lnTo>
                    <a:pt x="24" y="76"/>
                  </a:lnTo>
                  <a:lnTo>
                    <a:pt x="24" y="78"/>
                  </a:lnTo>
                  <a:lnTo>
                    <a:pt x="23" y="78"/>
                  </a:lnTo>
                  <a:lnTo>
                    <a:pt x="23" y="79"/>
                  </a:lnTo>
                  <a:lnTo>
                    <a:pt x="21" y="79"/>
                  </a:lnTo>
                  <a:lnTo>
                    <a:pt x="21" y="80"/>
                  </a:lnTo>
                  <a:lnTo>
                    <a:pt x="20" y="80"/>
                  </a:lnTo>
                  <a:lnTo>
                    <a:pt x="20" y="81"/>
                  </a:lnTo>
                  <a:lnTo>
                    <a:pt x="2" y="88"/>
                  </a:lnTo>
                  <a:lnTo>
                    <a:pt x="1" y="85"/>
                  </a:lnTo>
                  <a:lnTo>
                    <a:pt x="0" y="84"/>
                  </a:lnTo>
                  <a:lnTo>
                    <a:pt x="13" y="70"/>
                  </a:lnTo>
                  <a:lnTo>
                    <a:pt x="14" y="70"/>
                  </a:lnTo>
                  <a:lnTo>
                    <a:pt x="15" y="70"/>
                  </a:lnTo>
                  <a:lnTo>
                    <a:pt x="15" y="69"/>
                  </a:lnTo>
                  <a:lnTo>
                    <a:pt x="16" y="69"/>
                  </a:lnTo>
                  <a:lnTo>
                    <a:pt x="18" y="69"/>
                  </a:lnTo>
                  <a:lnTo>
                    <a:pt x="18" y="67"/>
                  </a:lnTo>
                  <a:lnTo>
                    <a:pt x="19" y="67"/>
                  </a:lnTo>
                  <a:lnTo>
                    <a:pt x="20" y="66"/>
                  </a:lnTo>
                  <a:lnTo>
                    <a:pt x="20" y="65"/>
                  </a:lnTo>
                  <a:lnTo>
                    <a:pt x="21" y="65"/>
                  </a:lnTo>
                  <a:lnTo>
                    <a:pt x="23" y="63"/>
                  </a:lnTo>
                  <a:lnTo>
                    <a:pt x="23" y="62"/>
                  </a:lnTo>
                  <a:lnTo>
                    <a:pt x="112" y="0"/>
                  </a:lnTo>
                  <a:lnTo>
                    <a:pt x="124" y="15"/>
                  </a:lnTo>
                  <a:close/>
                </a:path>
              </a:pathLst>
            </a:custGeom>
            <a:solidFill>
              <a:srgbClr val="5997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60" name="Freeform 73"/>
            <p:cNvSpPr>
              <a:spLocks/>
            </p:cNvSpPr>
            <p:nvPr/>
          </p:nvSpPr>
          <p:spPr bwMode="auto">
            <a:xfrm>
              <a:off x="2400" y="3489"/>
              <a:ext cx="295" cy="221"/>
            </a:xfrm>
            <a:custGeom>
              <a:avLst/>
              <a:gdLst>
                <a:gd name="T0" fmla="*/ 222 w 304"/>
                <a:gd name="T1" fmla="*/ 214 h 211"/>
                <a:gd name="T2" fmla="*/ 213 w 304"/>
                <a:gd name="T3" fmla="*/ 214 h 211"/>
                <a:gd name="T4" fmla="*/ 196 w 304"/>
                <a:gd name="T5" fmla="*/ 211 h 211"/>
                <a:gd name="T6" fmla="*/ 180 w 304"/>
                <a:gd name="T7" fmla="*/ 202 h 211"/>
                <a:gd name="T8" fmla="*/ 170 w 304"/>
                <a:gd name="T9" fmla="*/ 195 h 211"/>
                <a:gd name="T10" fmla="*/ 165 w 304"/>
                <a:gd name="T11" fmla="*/ 186 h 211"/>
                <a:gd name="T12" fmla="*/ 152 w 304"/>
                <a:gd name="T13" fmla="*/ 180 h 211"/>
                <a:gd name="T14" fmla="*/ 133 w 304"/>
                <a:gd name="T15" fmla="*/ 168 h 211"/>
                <a:gd name="T16" fmla="*/ 119 w 304"/>
                <a:gd name="T17" fmla="*/ 161 h 211"/>
                <a:gd name="T18" fmla="*/ 106 w 304"/>
                <a:gd name="T19" fmla="*/ 156 h 211"/>
                <a:gd name="T20" fmla="*/ 88 w 304"/>
                <a:gd name="T21" fmla="*/ 152 h 211"/>
                <a:gd name="T22" fmla="*/ 73 w 304"/>
                <a:gd name="T23" fmla="*/ 149 h 211"/>
                <a:gd name="T24" fmla="*/ 58 w 304"/>
                <a:gd name="T25" fmla="*/ 143 h 211"/>
                <a:gd name="T26" fmla="*/ 49 w 304"/>
                <a:gd name="T27" fmla="*/ 139 h 211"/>
                <a:gd name="T28" fmla="*/ 31 w 304"/>
                <a:gd name="T29" fmla="*/ 133 h 211"/>
                <a:gd name="T30" fmla="*/ 21 w 304"/>
                <a:gd name="T31" fmla="*/ 115 h 211"/>
                <a:gd name="T32" fmla="*/ 29 w 304"/>
                <a:gd name="T33" fmla="*/ 102 h 211"/>
                <a:gd name="T34" fmla="*/ 36 w 304"/>
                <a:gd name="T35" fmla="*/ 98 h 211"/>
                <a:gd name="T36" fmla="*/ 48 w 304"/>
                <a:gd name="T37" fmla="*/ 98 h 211"/>
                <a:gd name="T38" fmla="*/ 57 w 304"/>
                <a:gd name="T39" fmla="*/ 100 h 211"/>
                <a:gd name="T40" fmla="*/ 79 w 304"/>
                <a:gd name="T41" fmla="*/ 101 h 211"/>
                <a:gd name="T42" fmla="*/ 97 w 304"/>
                <a:gd name="T43" fmla="*/ 100 h 211"/>
                <a:gd name="T44" fmla="*/ 115 w 304"/>
                <a:gd name="T45" fmla="*/ 96 h 211"/>
                <a:gd name="T46" fmla="*/ 124 w 304"/>
                <a:gd name="T47" fmla="*/ 95 h 211"/>
                <a:gd name="T48" fmla="*/ 137 w 304"/>
                <a:gd name="T49" fmla="*/ 78 h 211"/>
                <a:gd name="T50" fmla="*/ 126 w 304"/>
                <a:gd name="T51" fmla="*/ 61 h 211"/>
                <a:gd name="T52" fmla="*/ 116 w 304"/>
                <a:gd name="T53" fmla="*/ 53 h 211"/>
                <a:gd name="T54" fmla="*/ 101 w 304"/>
                <a:gd name="T55" fmla="*/ 50 h 211"/>
                <a:gd name="T56" fmla="*/ 89 w 304"/>
                <a:gd name="T57" fmla="*/ 47 h 211"/>
                <a:gd name="T58" fmla="*/ 77 w 304"/>
                <a:gd name="T59" fmla="*/ 47 h 211"/>
                <a:gd name="T60" fmla="*/ 56 w 304"/>
                <a:gd name="T61" fmla="*/ 63 h 211"/>
                <a:gd name="T62" fmla="*/ 39 w 304"/>
                <a:gd name="T63" fmla="*/ 71 h 211"/>
                <a:gd name="T64" fmla="*/ 34 w 304"/>
                <a:gd name="T65" fmla="*/ 76 h 211"/>
                <a:gd name="T66" fmla="*/ 27 w 304"/>
                <a:gd name="T67" fmla="*/ 100 h 211"/>
                <a:gd name="T68" fmla="*/ 17 w 304"/>
                <a:gd name="T69" fmla="*/ 111 h 211"/>
                <a:gd name="T70" fmla="*/ 4 w 304"/>
                <a:gd name="T71" fmla="*/ 118 h 211"/>
                <a:gd name="T72" fmla="*/ 0 w 304"/>
                <a:gd name="T73" fmla="*/ 114 h 211"/>
                <a:gd name="T74" fmla="*/ 4 w 304"/>
                <a:gd name="T75" fmla="*/ 90 h 211"/>
                <a:gd name="T76" fmla="*/ 5 w 304"/>
                <a:gd name="T77" fmla="*/ 82 h 211"/>
                <a:gd name="T78" fmla="*/ 10 w 304"/>
                <a:gd name="T79" fmla="*/ 62 h 211"/>
                <a:gd name="T80" fmla="*/ 23 w 304"/>
                <a:gd name="T81" fmla="*/ 44 h 211"/>
                <a:gd name="T82" fmla="*/ 44 w 304"/>
                <a:gd name="T83" fmla="*/ 24 h 211"/>
                <a:gd name="T84" fmla="*/ 62 w 304"/>
                <a:gd name="T85" fmla="*/ 8 h 211"/>
                <a:gd name="T86" fmla="*/ 67 w 304"/>
                <a:gd name="T87" fmla="*/ 3 h 211"/>
                <a:gd name="T88" fmla="*/ 77 w 304"/>
                <a:gd name="T89" fmla="*/ 0 h 211"/>
                <a:gd name="T90" fmla="*/ 84 w 304"/>
                <a:gd name="T91" fmla="*/ 2 h 211"/>
                <a:gd name="T92" fmla="*/ 93 w 304"/>
                <a:gd name="T93" fmla="*/ 2 h 211"/>
                <a:gd name="T94" fmla="*/ 106 w 304"/>
                <a:gd name="T95" fmla="*/ 2 h 211"/>
                <a:gd name="T96" fmla="*/ 125 w 304"/>
                <a:gd name="T97" fmla="*/ 3 h 211"/>
                <a:gd name="T98" fmla="*/ 139 w 304"/>
                <a:gd name="T99" fmla="*/ 3 h 211"/>
                <a:gd name="T100" fmla="*/ 162 w 304"/>
                <a:gd name="T101" fmla="*/ 3 h 211"/>
                <a:gd name="T102" fmla="*/ 179 w 304"/>
                <a:gd name="T103" fmla="*/ 12 h 211"/>
                <a:gd name="T104" fmla="*/ 192 w 304"/>
                <a:gd name="T105" fmla="*/ 27 h 211"/>
                <a:gd name="T106" fmla="*/ 202 w 304"/>
                <a:gd name="T107" fmla="*/ 39 h 211"/>
                <a:gd name="T108" fmla="*/ 210 w 304"/>
                <a:gd name="T109" fmla="*/ 47 h 211"/>
                <a:gd name="T110" fmla="*/ 219 w 304"/>
                <a:gd name="T111" fmla="*/ 61 h 211"/>
                <a:gd name="T112" fmla="*/ 231 w 304"/>
                <a:gd name="T113" fmla="*/ 71 h 211"/>
                <a:gd name="T114" fmla="*/ 248 w 304"/>
                <a:gd name="T115" fmla="*/ 89 h 211"/>
                <a:gd name="T116" fmla="*/ 262 w 304"/>
                <a:gd name="T117" fmla="*/ 105 h 211"/>
                <a:gd name="T118" fmla="*/ 272 w 304"/>
                <a:gd name="T119" fmla="*/ 114 h 211"/>
                <a:gd name="T120" fmla="*/ 285 w 304"/>
                <a:gd name="T121" fmla="*/ 125 h 21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4"/>
                <a:gd name="T184" fmla="*/ 0 h 211"/>
                <a:gd name="T185" fmla="*/ 304 w 304"/>
                <a:gd name="T186" fmla="*/ 211 h 21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4" h="211">
                  <a:moveTo>
                    <a:pt x="252" y="211"/>
                  </a:moveTo>
                  <a:lnTo>
                    <a:pt x="249" y="210"/>
                  </a:lnTo>
                  <a:lnTo>
                    <a:pt x="248" y="210"/>
                  </a:lnTo>
                  <a:lnTo>
                    <a:pt x="245" y="209"/>
                  </a:lnTo>
                  <a:lnTo>
                    <a:pt x="243" y="207"/>
                  </a:lnTo>
                  <a:lnTo>
                    <a:pt x="240" y="207"/>
                  </a:lnTo>
                  <a:lnTo>
                    <a:pt x="238" y="206"/>
                  </a:lnTo>
                  <a:lnTo>
                    <a:pt x="236" y="205"/>
                  </a:lnTo>
                  <a:lnTo>
                    <a:pt x="234" y="205"/>
                  </a:lnTo>
                  <a:lnTo>
                    <a:pt x="231" y="205"/>
                  </a:lnTo>
                  <a:lnTo>
                    <a:pt x="230" y="204"/>
                  </a:lnTo>
                  <a:lnTo>
                    <a:pt x="229" y="204"/>
                  </a:lnTo>
                  <a:lnTo>
                    <a:pt x="226" y="204"/>
                  </a:lnTo>
                  <a:lnTo>
                    <a:pt x="226" y="202"/>
                  </a:lnTo>
                  <a:lnTo>
                    <a:pt x="225" y="202"/>
                  </a:lnTo>
                  <a:lnTo>
                    <a:pt x="224" y="202"/>
                  </a:lnTo>
                  <a:lnTo>
                    <a:pt x="222" y="202"/>
                  </a:lnTo>
                  <a:lnTo>
                    <a:pt x="221" y="202"/>
                  </a:lnTo>
                  <a:lnTo>
                    <a:pt x="221" y="204"/>
                  </a:lnTo>
                  <a:lnTo>
                    <a:pt x="220" y="204"/>
                  </a:lnTo>
                  <a:lnTo>
                    <a:pt x="219" y="204"/>
                  </a:lnTo>
                  <a:lnTo>
                    <a:pt x="217" y="204"/>
                  </a:lnTo>
                  <a:lnTo>
                    <a:pt x="216" y="204"/>
                  </a:lnTo>
                  <a:lnTo>
                    <a:pt x="215" y="204"/>
                  </a:lnTo>
                  <a:lnTo>
                    <a:pt x="213" y="204"/>
                  </a:lnTo>
                  <a:lnTo>
                    <a:pt x="211" y="204"/>
                  </a:lnTo>
                  <a:lnTo>
                    <a:pt x="210" y="204"/>
                  </a:lnTo>
                  <a:lnTo>
                    <a:pt x="208" y="204"/>
                  </a:lnTo>
                  <a:lnTo>
                    <a:pt x="206" y="202"/>
                  </a:lnTo>
                  <a:lnTo>
                    <a:pt x="204" y="202"/>
                  </a:lnTo>
                  <a:lnTo>
                    <a:pt x="203" y="202"/>
                  </a:lnTo>
                  <a:lnTo>
                    <a:pt x="202" y="201"/>
                  </a:lnTo>
                  <a:lnTo>
                    <a:pt x="199" y="201"/>
                  </a:lnTo>
                  <a:lnTo>
                    <a:pt x="198" y="201"/>
                  </a:lnTo>
                  <a:lnTo>
                    <a:pt x="197" y="200"/>
                  </a:lnTo>
                  <a:lnTo>
                    <a:pt x="196" y="200"/>
                  </a:lnTo>
                  <a:lnTo>
                    <a:pt x="194" y="198"/>
                  </a:lnTo>
                  <a:lnTo>
                    <a:pt x="193" y="198"/>
                  </a:lnTo>
                  <a:lnTo>
                    <a:pt x="192" y="197"/>
                  </a:lnTo>
                  <a:lnTo>
                    <a:pt x="190" y="196"/>
                  </a:lnTo>
                  <a:lnTo>
                    <a:pt x="189" y="196"/>
                  </a:lnTo>
                  <a:lnTo>
                    <a:pt x="188" y="195"/>
                  </a:lnTo>
                  <a:lnTo>
                    <a:pt x="187" y="195"/>
                  </a:lnTo>
                  <a:lnTo>
                    <a:pt x="185" y="193"/>
                  </a:lnTo>
                  <a:lnTo>
                    <a:pt x="184" y="192"/>
                  </a:lnTo>
                  <a:lnTo>
                    <a:pt x="183" y="192"/>
                  </a:lnTo>
                  <a:lnTo>
                    <a:pt x="182" y="191"/>
                  </a:lnTo>
                  <a:lnTo>
                    <a:pt x="180" y="191"/>
                  </a:lnTo>
                  <a:lnTo>
                    <a:pt x="180" y="190"/>
                  </a:lnTo>
                  <a:lnTo>
                    <a:pt x="179" y="190"/>
                  </a:lnTo>
                  <a:lnTo>
                    <a:pt x="179" y="188"/>
                  </a:lnTo>
                  <a:lnTo>
                    <a:pt x="178" y="188"/>
                  </a:lnTo>
                  <a:lnTo>
                    <a:pt x="176" y="187"/>
                  </a:lnTo>
                  <a:lnTo>
                    <a:pt x="176" y="186"/>
                  </a:lnTo>
                  <a:lnTo>
                    <a:pt x="175" y="186"/>
                  </a:lnTo>
                  <a:lnTo>
                    <a:pt x="175" y="184"/>
                  </a:lnTo>
                  <a:lnTo>
                    <a:pt x="174" y="184"/>
                  </a:lnTo>
                  <a:lnTo>
                    <a:pt x="174" y="183"/>
                  </a:lnTo>
                  <a:lnTo>
                    <a:pt x="173" y="182"/>
                  </a:lnTo>
                  <a:lnTo>
                    <a:pt x="173" y="181"/>
                  </a:lnTo>
                  <a:lnTo>
                    <a:pt x="171" y="181"/>
                  </a:lnTo>
                  <a:lnTo>
                    <a:pt x="171" y="179"/>
                  </a:lnTo>
                  <a:lnTo>
                    <a:pt x="170" y="179"/>
                  </a:lnTo>
                  <a:lnTo>
                    <a:pt x="170" y="178"/>
                  </a:lnTo>
                  <a:lnTo>
                    <a:pt x="169" y="178"/>
                  </a:lnTo>
                  <a:lnTo>
                    <a:pt x="169" y="177"/>
                  </a:lnTo>
                  <a:lnTo>
                    <a:pt x="167" y="177"/>
                  </a:lnTo>
                  <a:lnTo>
                    <a:pt x="166" y="175"/>
                  </a:lnTo>
                  <a:lnTo>
                    <a:pt x="165" y="175"/>
                  </a:lnTo>
                  <a:lnTo>
                    <a:pt x="164" y="174"/>
                  </a:lnTo>
                  <a:lnTo>
                    <a:pt x="162" y="174"/>
                  </a:lnTo>
                  <a:lnTo>
                    <a:pt x="161" y="173"/>
                  </a:lnTo>
                  <a:lnTo>
                    <a:pt x="159" y="172"/>
                  </a:lnTo>
                  <a:lnTo>
                    <a:pt x="157" y="172"/>
                  </a:lnTo>
                  <a:lnTo>
                    <a:pt x="156" y="170"/>
                  </a:lnTo>
                  <a:lnTo>
                    <a:pt x="155" y="169"/>
                  </a:lnTo>
                  <a:lnTo>
                    <a:pt x="152" y="168"/>
                  </a:lnTo>
                  <a:lnTo>
                    <a:pt x="151" y="168"/>
                  </a:lnTo>
                  <a:lnTo>
                    <a:pt x="148" y="166"/>
                  </a:lnTo>
                  <a:lnTo>
                    <a:pt x="147" y="165"/>
                  </a:lnTo>
                  <a:lnTo>
                    <a:pt x="146" y="164"/>
                  </a:lnTo>
                  <a:lnTo>
                    <a:pt x="143" y="163"/>
                  </a:lnTo>
                  <a:lnTo>
                    <a:pt x="142" y="163"/>
                  </a:lnTo>
                  <a:lnTo>
                    <a:pt x="139" y="161"/>
                  </a:lnTo>
                  <a:lnTo>
                    <a:pt x="138" y="160"/>
                  </a:lnTo>
                  <a:lnTo>
                    <a:pt x="137" y="160"/>
                  </a:lnTo>
                  <a:lnTo>
                    <a:pt x="134" y="159"/>
                  </a:lnTo>
                  <a:lnTo>
                    <a:pt x="133" y="158"/>
                  </a:lnTo>
                  <a:lnTo>
                    <a:pt x="132" y="158"/>
                  </a:lnTo>
                  <a:lnTo>
                    <a:pt x="130" y="156"/>
                  </a:lnTo>
                  <a:lnTo>
                    <a:pt x="129" y="156"/>
                  </a:lnTo>
                  <a:lnTo>
                    <a:pt x="128" y="155"/>
                  </a:lnTo>
                  <a:lnTo>
                    <a:pt x="127" y="155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4" y="154"/>
                  </a:lnTo>
                  <a:lnTo>
                    <a:pt x="123" y="154"/>
                  </a:lnTo>
                  <a:lnTo>
                    <a:pt x="123" y="152"/>
                  </a:lnTo>
                  <a:lnTo>
                    <a:pt x="121" y="152"/>
                  </a:lnTo>
                  <a:lnTo>
                    <a:pt x="120" y="152"/>
                  </a:lnTo>
                  <a:lnTo>
                    <a:pt x="119" y="152"/>
                  </a:lnTo>
                  <a:lnTo>
                    <a:pt x="118" y="152"/>
                  </a:lnTo>
                  <a:lnTo>
                    <a:pt x="118" y="151"/>
                  </a:lnTo>
                  <a:lnTo>
                    <a:pt x="116" y="151"/>
                  </a:lnTo>
                  <a:lnTo>
                    <a:pt x="115" y="151"/>
                  </a:lnTo>
                  <a:lnTo>
                    <a:pt x="113" y="150"/>
                  </a:lnTo>
                  <a:lnTo>
                    <a:pt x="111" y="150"/>
                  </a:lnTo>
                  <a:lnTo>
                    <a:pt x="110" y="150"/>
                  </a:lnTo>
                  <a:lnTo>
                    <a:pt x="109" y="149"/>
                  </a:lnTo>
                  <a:lnTo>
                    <a:pt x="107" y="149"/>
                  </a:lnTo>
                  <a:lnTo>
                    <a:pt x="106" y="149"/>
                  </a:lnTo>
                  <a:lnTo>
                    <a:pt x="105" y="147"/>
                  </a:lnTo>
                  <a:lnTo>
                    <a:pt x="102" y="147"/>
                  </a:lnTo>
                  <a:lnTo>
                    <a:pt x="101" y="147"/>
                  </a:lnTo>
                  <a:lnTo>
                    <a:pt x="100" y="147"/>
                  </a:lnTo>
                  <a:lnTo>
                    <a:pt x="98" y="146"/>
                  </a:lnTo>
                  <a:lnTo>
                    <a:pt x="97" y="146"/>
                  </a:lnTo>
                  <a:lnTo>
                    <a:pt x="96" y="146"/>
                  </a:lnTo>
                  <a:lnTo>
                    <a:pt x="93" y="146"/>
                  </a:lnTo>
                  <a:lnTo>
                    <a:pt x="92" y="145"/>
                  </a:lnTo>
                  <a:lnTo>
                    <a:pt x="91" y="145"/>
                  </a:lnTo>
                  <a:lnTo>
                    <a:pt x="90" y="145"/>
                  </a:lnTo>
                  <a:lnTo>
                    <a:pt x="88" y="143"/>
                  </a:lnTo>
                  <a:lnTo>
                    <a:pt x="87" y="143"/>
                  </a:lnTo>
                  <a:lnTo>
                    <a:pt x="86" y="143"/>
                  </a:lnTo>
                  <a:lnTo>
                    <a:pt x="83" y="143"/>
                  </a:lnTo>
                  <a:lnTo>
                    <a:pt x="82" y="143"/>
                  </a:lnTo>
                  <a:lnTo>
                    <a:pt x="79" y="142"/>
                  </a:lnTo>
                  <a:lnTo>
                    <a:pt x="78" y="142"/>
                  </a:lnTo>
                  <a:lnTo>
                    <a:pt x="77" y="142"/>
                  </a:lnTo>
                  <a:lnTo>
                    <a:pt x="75" y="142"/>
                  </a:lnTo>
                  <a:lnTo>
                    <a:pt x="73" y="141"/>
                  </a:lnTo>
                  <a:lnTo>
                    <a:pt x="72" y="141"/>
                  </a:lnTo>
                  <a:lnTo>
                    <a:pt x="70" y="141"/>
                  </a:lnTo>
                  <a:lnTo>
                    <a:pt x="69" y="140"/>
                  </a:lnTo>
                  <a:lnTo>
                    <a:pt x="68" y="140"/>
                  </a:lnTo>
                  <a:lnTo>
                    <a:pt x="67" y="140"/>
                  </a:lnTo>
                  <a:lnTo>
                    <a:pt x="65" y="138"/>
                  </a:lnTo>
                  <a:lnTo>
                    <a:pt x="64" y="138"/>
                  </a:lnTo>
                  <a:lnTo>
                    <a:pt x="63" y="138"/>
                  </a:lnTo>
                  <a:lnTo>
                    <a:pt x="63" y="137"/>
                  </a:lnTo>
                  <a:lnTo>
                    <a:pt x="61" y="137"/>
                  </a:lnTo>
                  <a:lnTo>
                    <a:pt x="60" y="137"/>
                  </a:lnTo>
                  <a:lnTo>
                    <a:pt x="59" y="136"/>
                  </a:lnTo>
                  <a:lnTo>
                    <a:pt x="58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2" y="133"/>
                  </a:lnTo>
                  <a:lnTo>
                    <a:pt x="51" y="133"/>
                  </a:lnTo>
                  <a:lnTo>
                    <a:pt x="50" y="133"/>
                  </a:lnTo>
                  <a:lnTo>
                    <a:pt x="49" y="132"/>
                  </a:lnTo>
                  <a:lnTo>
                    <a:pt x="47" y="132"/>
                  </a:lnTo>
                  <a:lnTo>
                    <a:pt x="46" y="132"/>
                  </a:lnTo>
                  <a:lnTo>
                    <a:pt x="45" y="131"/>
                  </a:lnTo>
                  <a:lnTo>
                    <a:pt x="44" y="131"/>
                  </a:lnTo>
                  <a:lnTo>
                    <a:pt x="41" y="131"/>
                  </a:lnTo>
                  <a:lnTo>
                    <a:pt x="40" y="129"/>
                  </a:lnTo>
                  <a:lnTo>
                    <a:pt x="37" y="128"/>
                  </a:lnTo>
                  <a:lnTo>
                    <a:pt x="36" y="128"/>
                  </a:lnTo>
                  <a:lnTo>
                    <a:pt x="35" y="127"/>
                  </a:lnTo>
                  <a:lnTo>
                    <a:pt x="32" y="127"/>
                  </a:lnTo>
                  <a:lnTo>
                    <a:pt x="31" y="126"/>
                  </a:lnTo>
                  <a:lnTo>
                    <a:pt x="30" y="124"/>
                  </a:lnTo>
                  <a:lnTo>
                    <a:pt x="28" y="124"/>
                  </a:lnTo>
                  <a:lnTo>
                    <a:pt x="27" y="123"/>
                  </a:lnTo>
                  <a:lnTo>
                    <a:pt x="26" y="122"/>
                  </a:lnTo>
                  <a:lnTo>
                    <a:pt x="24" y="120"/>
                  </a:lnTo>
                  <a:lnTo>
                    <a:pt x="23" y="119"/>
                  </a:lnTo>
                  <a:lnTo>
                    <a:pt x="23" y="118"/>
                  </a:lnTo>
                  <a:lnTo>
                    <a:pt x="22" y="115"/>
                  </a:lnTo>
                  <a:lnTo>
                    <a:pt x="22" y="114"/>
                  </a:lnTo>
                  <a:lnTo>
                    <a:pt x="22" y="113"/>
                  </a:lnTo>
                  <a:lnTo>
                    <a:pt x="22" y="110"/>
                  </a:lnTo>
                  <a:lnTo>
                    <a:pt x="22" y="109"/>
                  </a:lnTo>
                  <a:lnTo>
                    <a:pt x="22" y="108"/>
                  </a:lnTo>
                  <a:lnTo>
                    <a:pt x="22" y="105"/>
                  </a:lnTo>
                  <a:lnTo>
                    <a:pt x="23" y="104"/>
                  </a:lnTo>
                  <a:lnTo>
                    <a:pt x="23" y="103"/>
                  </a:lnTo>
                  <a:lnTo>
                    <a:pt x="24" y="101"/>
                  </a:lnTo>
                  <a:lnTo>
                    <a:pt x="26" y="100"/>
                  </a:lnTo>
                  <a:lnTo>
                    <a:pt x="26" y="99"/>
                  </a:lnTo>
                  <a:lnTo>
                    <a:pt x="27" y="99"/>
                  </a:lnTo>
                  <a:lnTo>
                    <a:pt x="27" y="97"/>
                  </a:lnTo>
                  <a:lnTo>
                    <a:pt x="28" y="97"/>
                  </a:lnTo>
                  <a:lnTo>
                    <a:pt x="30" y="97"/>
                  </a:lnTo>
                  <a:lnTo>
                    <a:pt x="30" y="96"/>
                  </a:lnTo>
                  <a:lnTo>
                    <a:pt x="31" y="96"/>
                  </a:lnTo>
                  <a:lnTo>
                    <a:pt x="32" y="95"/>
                  </a:lnTo>
                  <a:lnTo>
                    <a:pt x="33" y="95"/>
                  </a:lnTo>
                  <a:lnTo>
                    <a:pt x="35" y="95"/>
                  </a:lnTo>
                  <a:lnTo>
                    <a:pt x="36" y="95"/>
                  </a:lnTo>
                  <a:lnTo>
                    <a:pt x="36" y="94"/>
                  </a:lnTo>
                  <a:lnTo>
                    <a:pt x="37" y="94"/>
                  </a:lnTo>
                  <a:lnTo>
                    <a:pt x="38" y="94"/>
                  </a:lnTo>
                  <a:lnTo>
                    <a:pt x="40" y="94"/>
                  </a:lnTo>
                  <a:lnTo>
                    <a:pt x="41" y="94"/>
                  </a:lnTo>
                  <a:lnTo>
                    <a:pt x="42" y="94"/>
                  </a:lnTo>
                  <a:lnTo>
                    <a:pt x="44" y="94"/>
                  </a:lnTo>
                  <a:lnTo>
                    <a:pt x="45" y="94"/>
                  </a:lnTo>
                  <a:lnTo>
                    <a:pt x="46" y="94"/>
                  </a:lnTo>
                  <a:lnTo>
                    <a:pt x="47" y="94"/>
                  </a:lnTo>
                  <a:lnTo>
                    <a:pt x="49" y="94"/>
                  </a:lnTo>
                  <a:lnTo>
                    <a:pt x="50" y="94"/>
                  </a:lnTo>
                  <a:lnTo>
                    <a:pt x="51" y="94"/>
                  </a:lnTo>
                  <a:lnTo>
                    <a:pt x="52" y="94"/>
                  </a:lnTo>
                  <a:lnTo>
                    <a:pt x="52" y="95"/>
                  </a:lnTo>
                  <a:lnTo>
                    <a:pt x="54" y="95"/>
                  </a:lnTo>
                  <a:lnTo>
                    <a:pt x="55" y="95"/>
                  </a:lnTo>
                  <a:lnTo>
                    <a:pt x="56" y="95"/>
                  </a:lnTo>
                  <a:lnTo>
                    <a:pt x="58" y="95"/>
                  </a:lnTo>
                  <a:lnTo>
                    <a:pt x="59" y="95"/>
                  </a:lnTo>
                  <a:lnTo>
                    <a:pt x="61" y="96"/>
                  </a:lnTo>
                  <a:lnTo>
                    <a:pt x="63" y="96"/>
                  </a:lnTo>
                  <a:lnTo>
                    <a:pt x="65" y="96"/>
                  </a:lnTo>
                  <a:lnTo>
                    <a:pt x="67" y="96"/>
                  </a:lnTo>
                  <a:lnTo>
                    <a:pt x="69" y="96"/>
                  </a:lnTo>
                  <a:lnTo>
                    <a:pt x="70" y="96"/>
                  </a:lnTo>
                  <a:lnTo>
                    <a:pt x="73" y="96"/>
                  </a:lnTo>
                  <a:lnTo>
                    <a:pt x="74" y="96"/>
                  </a:lnTo>
                  <a:lnTo>
                    <a:pt x="77" y="96"/>
                  </a:lnTo>
                  <a:lnTo>
                    <a:pt x="79" y="96"/>
                  </a:lnTo>
                  <a:lnTo>
                    <a:pt x="81" y="96"/>
                  </a:lnTo>
                  <a:lnTo>
                    <a:pt x="82" y="96"/>
                  </a:lnTo>
                  <a:lnTo>
                    <a:pt x="83" y="96"/>
                  </a:lnTo>
                  <a:lnTo>
                    <a:pt x="84" y="96"/>
                  </a:lnTo>
                  <a:lnTo>
                    <a:pt x="87" y="96"/>
                  </a:lnTo>
                  <a:lnTo>
                    <a:pt x="88" y="96"/>
                  </a:lnTo>
                  <a:lnTo>
                    <a:pt x="90" y="96"/>
                  </a:lnTo>
                  <a:lnTo>
                    <a:pt x="91" y="96"/>
                  </a:lnTo>
                  <a:lnTo>
                    <a:pt x="93" y="96"/>
                  </a:lnTo>
                  <a:lnTo>
                    <a:pt x="95" y="95"/>
                  </a:lnTo>
                  <a:lnTo>
                    <a:pt x="96" y="95"/>
                  </a:lnTo>
                  <a:lnTo>
                    <a:pt x="98" y="95"/>
                  </a:lnTo>
                  <a:lnTo>
                    <a:pt x="100" y="95"/>
                  </a:lnTo>
                  <a:lnTo>
                    <a:pt x="101" y="95"/>
                  </a:lnTo>
                  <a:lnTo>
                    <a:pt x="104" y="95"/>
                  </a:lnTo>
                  <a:lnTo>
                    <a:pt x="105" y="95"/>
                  </a:lnTo>
                  <a:lnTo>
                    <a:pt x="106" y="94"/>
                  </a:lnTo>
                  <a:lnTo>
                    <a:pt x="109" y="94"/>
                  </a:lnTo>
                  <a:lnTo>
                    <a:pt x="110" y="94"/>
                  </a:lnTo>
                  <a:lnTo>
                    <a:pt x="111" y="94"/>
                  </a:lnTo>
                  <a:lnTo>
                    <a:pt x="113" y="94"/>
                  </a:lnTo>
                  <a:lnTo>
                    <a:pt x="114" y="94"/>
                  </a:lnTo>
                  <a:lnTo>
                    <a:pt x="115" y="94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19" y="92"/>
                  </a:lnTo>
                  <a:lnTo>
                    <a:pt x="120" y="92"/>
                  </a:lnTo>
                  <a:lnTo>
                    <a:pt x="121" y="92"/>
                  </a:lnTo>
                  <a:lnTo>
                    <a:pt x="123" y="92"/>
                  </a:lnTo>
                  <a:lnTo>
                    <a:pt x="124" y="91"/>
                  </a:lnTo>
                  <a:lnTo>
                    <a:pt x="125" y="91"/>
                  </a:lnTo>
                  <a:lnTo>
                    <a:pt x="127" y="91"/>
                  </a:lnTo>
                  <a:lnTo>
                    <a:pt x="128" y="91"/>
                  </a:lnTo>
                  <a:lnTo>
                    <a:pt x="129" y="90"/>
                  </a:lnTo>
                  <a:lnTo>
                    <a:pt x="130" y="90"/>
                  </a:lnTo>
                  <a:lnTo>
                    <a:pt x="132" y="89"/>
                  </a:lnTo>
                  <a:lnTo>
                    <a:pt x="133" y="89"/>
                  </a:lnTo>
                  <a:lnTo>
                    <a:pt x="134" y="87"/>
                  </a:lnTo>
                  <a:lnTo>
                    <a:pt x="136" y="86"/>
                  </a:lnTo>
                  <a:lnTo>
                    <a:pt x="136" y="85"/>
                  </a:lnTo>
                  <a:lnTo>
                    <a:pt x="137" y="83"/>
                  </a:lnTo>
                  <a:lnTo>
                    <a:pt x="138" y="81"/>
                  </a:lnTo>
                  <a:lnTo>
                    <a:pt x="139" y="80"/>
                  </a:lnTo>
                  <a:lnTo>
                    <a:pt x="141" y="77"/>
                  </a:lnTo>
                  <a:lnTo>
                    <a:pt x="141" y="74"/>
                  </a:lnTo>
                  <a:lnTo>
                    <a:pt x="141" y="73"/>
                  </a:lnTo>
                  <a:lnTo>
                    <a:pt x="141" y="71"/>
                  </a:lnTo>
                  <a:lnTo>
                    <a:pt x="141" y="69"/>
                  </a:lnTo>
                  <a:lnTo>
                    <a:pt x="139" y="68"/>
                  </a:lnTo>
                  <a:lnTo>
                    <a:pt x="139" y="67"/>
                  </a:lnTo>
                  <a:lnTo>
                    <a:pt x="138" y="64"/>
                  </a:lnTo>
                  <a:lnTo>
                    <a:pt x="137" y="63"/>
                  </a:lnTo>
                  <a:lnTo>
                    <a:pt x="136" y="62"/>
                  </a:lnTo>
                  <a:lnTo>
                    <a:pt x="134" y="60"/>
                  </a:lnTo>
                  <a:lnTo>
                    <a:pt x="133" y="60"/>
                  </a:lnTo>
                  <a:lnTo>
                    <a:pt x="132" y="59"/>
                  </a:lnTo>
                  <a:lnTo>
                    <a:pt x="130" y="58"/>
                  </a:lnTo>
                  <a:lnTo>
                    <a:pt x="130" y="57"/>
                  </a:lnTo>
                  <a:lnTo>
                    <a:pt x="129" y="55"/>
                  </a:lnTo>
                  <a:lnTo>
                    <a:pt x="128" y="55"/>
                  </a:lnTo>
                  <a:lnTo>
                    <a:pt x="128" y="54"/>
                  </a:lnTo>
                  <a:lnTo>
                    <a:pt x="127" y="54"/>
                  </a:lnTo>
                  <a:lnTo>
                    <a:pt x="125" y="53"/>
                  </a:lnTo>
                  <a:lnTo>
                    <a:pt x="124" y="53"/>
                  </a:lnTo>
                  <a:lnTo>
                    <a:pt x="123" y="53"/>
                  </a:lnTo>
                  <a:lnTo>
                    <a:pt x="121" y="51"/>
                  </a:lnTo>
                  <a:lnTo>
                    <a:pt x="120" y="51"/>
                  </a:lnTo>
                  <a:lnTo>
                    <a:pt x="119" y="51"/>
                  </a:lnTo>
                  <a:lnTo>
                    <a:pt x="118" y="50"/>
                  </a:lnTo>
                  <a:lnTo>
                    <a:pt x="116" y="50"/>
                  </a:lnTo>
                  <a:lnTo>
                    <a:pt x="115" y="50"/>
                  </a:lnTo>
                  <a:lnTo>
                    <a:pt x="114" y="49"/>
                  </a:lnTo>
                  <a:lnTo>
                    <a:pt x="111" y="49"/>
                  </a:lnTo>
                  <a:lnTo>
                    <a:pt x="110" y="49"/>
                  </a:lnTo>
                  <a:lnTo>
                    <a:pt x="109" y="49"/>
                  </a:lnTo>
                  <a:lnTo>
                    <a:pt x="107" y="48"/>
                  </a:lnTo>
                  <a:lnTo>
                    <a:pt x="106" y="48"/>
                  </a:lnTo>
                  <a:lnTo>
                    <a:pt x="105" y="48"/>
                  </a:lnTo>
                  <a:lnTo>
                    <a:pt x="104" y="48"/>
                  </a:lnTo>
                  <a:lnTo>
                    <a:pt x="102" y="46"/>
                  </a:lnTo>
                  <a:lnTo>
                    <a:pt x="101" y="46"/>
                  </a:lnTo>
                  <a:lnTo>
                    <a:pt x="100" y="46"/>
                  </a:lnTo>
                  <a:lnTo>
                    <a:pt x="98" y="46"/>
                  </a:lnTo>
                  <a:lnTo>
                    <a:pt x="97" y="46"/>
                  </a:lnTo>
                  <a:lnTo>
                    <a:pt x="96" y="46"/>
                  </a:lnTo>
                  <a:lnTo>
                    <a:pt x="96" y="45"/>
                  </a:lnTo>
                  <a:lnTo>
                    <a:pt x="95" y="45"/>
                  </a:lnTo>
                  <a:lnTo>
                    <a:pt x="93" y="45"/>
                  </a:lnTo>
                  <a:lnTo>
                    <a:pt x="92" y="45"/>
                  </a:lnTo>
                  <a:lnTo>
                    <a:pt x="91" y="44"/>
                  </a:lnTo>
                  <a:lnTo>
                    <a:pt x="90" y="44"/>
                  </a:lnTo>
                  <a:lnTo>
                    <a:pt x="88" y="44"/>
                  </a:lnTo>
                  <a:lnTo>
                    <a:pt x="87" y="44"/>
                  </a:lnTo>
                  <a:lnTo>
                    <a:pt x="87" y="42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4" y="41"/>
                  </a:lnTo>
                  <a:lnTo>
                    <a:pt x="83" y="41"/>
                  </a:lnTo>
                  <a:lnTo>
                    <a:pt x="81" y="42"/>
                  </a:lnTo>
                  <a:lnTo>
                    <a:pt x="79" y="45"/>
                  </a:lnTo>
                  <a:lnTo>
                    <a:pt x="77" y="46"/>
                  </a:lnTo>
                  <a:lnTo>
                    <a:pt x="75" y="48"/>
                  </a:lnTo>
                  <a:lnTo>
                    <a:pt x="74" y="49"/>
                  </a:lnTo>
                  <a:lnTo>
                    <a:pt x="72" y="50"/>
                  </a:lnTo>
                  <a:lnTo>
                    <a:pt x="70" y="51"/>
                  </a:lnTo>
                  <a:lnTo>
                    <a:pt x="68" y="54"/>
                  </a:lnTo>
                  <a:lnTo>
                    <a:pt x="67" y="55"/>
                  </a:lnTo>
                  <a:lnTo>
                    <a:pt x="64" y="55"/>
                  </a:lnTo>
                  <a:lnTo>
                    <a:pt x="63" y="57"/>
                  </a:lnTo>
                  <a:lnTo>
                    <a:pt x="60" y="58"/>
                  </a:lnTo>
                  <a:lnTo>
                    <a:pt x="59" y="59"/>
                  </a:lnTo>
                  <a:lnTo>
                    <a:pt x="58" y="60"/>
                  </a:lnTo>
                  <a:lnTo>
                    <a:pt x="55" y="62"/>
                  </a:lnTo>
                  <a:lnTo>
                    <a:pt x="54" y="62"/>
                  </a:lnTo>
                  <a:lnTo>
                    <a:pt x="52" y="63"/>
                  </a:lnTo>
                  <a:lnTo>
                    <a:pt x="50" y="64"/>
                  </a:lnTo>
                  <a:lnTo>
                    <a:pt x="49" y="64"/>
                  </a:lnTo>
                  <a:lnTo>
                    <a:pt x="47" y="65"/>
                  </a:lnTo>
                  <a:lnTo>
                    <a:pt x="46" y="65"/>
                  </a:lnTo>
                  <a:lnTo>
                    <a:pt x="45" y="67"/>
                  </a:lnTo>
                  <a:lnTo>
                    <a:pt x="44" y="67"/>
                  </a:lnTo>
                  <a:lnTo>
                    <a:pt x="42" y="67"/>
                  </a:lnTo>
                  <a:lnTo>
                    <a:pt x="41" y="68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8" y="69"/>
                  </a:lnTo>
                  <a:lnTo>
                    <a:pt x="37" y="69"/>
                  </a:lnTo>
                  <a:lnTo>
                    <a:pt x="36" y="69"/>
                  </a:lnTo>
                  <a:lnTo>
                    <a:pt x="36" y="71"/>
                  </a:lnTo>
                  <a:lnTo>
                    <a:pt x="35" y="71"/>
                  </a:lnTo>
                  <a:lnTo>
                    <a:pt x="35" y="72"/>
                  </a:lnTo>
                  <a:lnTo>
                    <a:pt x="35" y="73"/>
                  </a:lnTo>
                  <a:lnTo>
                    <a:pt x="35" y="74"/>
                  </a:lnTo>
                  <a:lnTo>
                    <a:pt x="35" y="77"/>
                  </a:lnTo>
                  <a:lnTo>
                    <a:pt x="35" y="78"/>
                  </a:lnTo>
                  <a:lnTo>
                    <a:pt x="33" y="81"/>
                  </a:lnTo>
                  <a:lnTo>
                    <a:pt x="33" y="83"/>
                  </a:lnTo>
                  <a:lnTo>
                    <a:pt x="32" y="85"/>
                  </a:lnTo>
                  <a:lnTo>
                    <a:pt x="32" y="87"/>
                  </a:lnTo>
                  <a:lnTo>
                    <a:pt x="31" y="89"/>
                  </a:lnTo>
                  <a:lnTo>
                    <a:pt x="30" y="91"/>
                  </a:lnTo>
                  <a:lnTo>
                    <a:pt x="30" y="92"/>
                  </a:lnTo>
                  <a:lnTo>
                    <a:pt x="28" y="94"/>
                  </a:lnTo>
                  <a:lnTo>
                    <a:pt x="28" y="95"/>
                  </a:lnTo>
                  <a:lnTo>
                    <a:pt x="27" y="96"/>
                  </a:lnTo>
                  <a:lnTo>
                    <a:pt x="27" y="97"/>
                  </a:lnTo>
                  <a:lnTo>
                    <a:pt x="26" y="99"/>
                  </a:lnTo>
                  <a:lnTo>
                    <a:pt x="26" y="100"/>
                  </a:lnTo>
                  <a:lnTo>
                    <a:pt x="24" y="100"/>
                  </a:lnTo>
                  <a:lnTo>
                    <a:pt x="24" y="101"/>
                  </a:lnTo>
                  <a:lnTo>
                    <a:pt x="23" y="103"/>
                  </a:lnTo>
                  <a:lnTo>
                    <a:pt x="22" y="104"/>
                  </a:lnTo>
                  <a:lnTo>
                    <a:pt x="21" y="105"/>
                  </a:lnTo>
                  <a:lnTo>
                    <a:pt x="19" y="106"/>
                  </a:lnTo>
                  <a:lnTo>
                    <a:pt x="18" y="106"/>
                  </a:lnTo>
                  <a:lnTo>
                    <a:pt x="17" y="108"/>
                  </a:lnTo>
                  <a:lnTo>
                    <a:pt x="15" y="109"/>
                  </a:lnTo>
                  <a:lnTo>
                    <a:pt x="14" y="110"/>
                  </a:lnTo>
                  <a:lnTo>
                    <a:pt x="13" y="110"/>
                  </a:lnTo>
                  <a:lnTo>
                    <a:pt x="12" y="112"/>
                  </a:lnTo>
                  <a:lnTo>
                    <a:pt x="10" y="112"/>
                  </a:lnTo>
                  <a:lnTo>
                    <a:pt x="9" y="113"/>
                  </a:lnTo>
                  <a:lnTo>
                    <a:pt x="8" y="113"/>
                  </a:lnTo>
                  <a:lnTo>
                    <a:pt x="7" y="113"/>
                  </a:lnTo>
                  <a:lnTo>
                    <a:pt x="5" y="113"/>
                  </a:lnTo>
                  <a:lnTo>
                    <a:pt x="4" y="113"/>
                  </a:lnTo>
                  <a:lnTo>
                    <a:pt x="3" y="113"/>
                  </a:lnTo>
                  <a:lnTo>
                    <a:pt x="1" y="113"/>
                  </a:lnTo>
                  <a:lnTo>
                    <a:pt x="0" y="113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0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1" y="104"/>
                  </a:lnTo>
                  <a:lnTo>
                    <a:pt x="1" y="101"/>
                  </a:lnTo>
                  <a:lnTo>
                    <a:pt x="1" y="99"/>
                  </a:lnTo>
                  <a:lnTo>
                    <a:pt x="3" y="97"/>
                  </a:lnTo>
                  <a:lnTo>
                    <a:pt x="3" y="95"/>
                  </a:lnTo>
                  <a:lnTo>
                    <a:pt x="3" y="92"/>
                  </a:lnTo>
                  <a:lnTo>
                    <a:pt x="4" y="90"/>
                  </a:lnTo>
                  <a:lnTo>
                    <a:pt x="4" y="89"/>
                  </a:lnTo>
                  <a:lnTo>
                    <a:pt x="4" y="87"/>
                  </a:lnTo>
                  <a:lnTo>
                    <a:pt x="4" y="86"/>
                  </a:lnTo>
                  <a:lnTo>
                    <a:pt x="4" y="85"/>
                  </a:lnTo>
                  <a:lnTo>
                    <a:pt x="4" y="83"/>
                  </a:lnTo>
                  <a:lnTo>
                    <a:pt x="4" y="82"/>
                  </a:lnTo>
                  <a:lnTo>
                    <a:pt x="4" y="81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5" y="78"/>
                  </a:lnTo>
                  <a:lnTo>
                    <a:pt x="5" y="77"/>
                  </a:lnTo>
                  <a:lnTo>
                    <a:pt x="5" y="76"/>
                  </a:lnTo>
                  <a:lnTo>
                    <a:pt x="5" y="74"/>
                  </a:lnTo>
                  <a:lnTo>
                    <a:pt x="5" y="72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8" y="67"/>
                  </a:lnTo>
                  <a:lnTo>
                    <a:pt x="8" y="65"/>
                  </a:lnTo>
                  <a:lnTo>
                    <a:pt x="9" y="64"/>
                  </a:lnTo>
                  <a:lnTo>
                    <a:pt x="9" y="62"/>
                  </a:lnTo>
                  <a:lnTo>
                    <a:pt x="10" y="60"/>
                  </a:lnTo>
                  <a:lnTo>
                    <a:pt x="10" y="59"/>
                  </a:lnTo>
                  <a:lnTo>
                    <a:pt x="12" y="58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3" y="54"/>
                  </a:lnTo>
                  <a:lnTo>
                    <a:pt x="14" y="53"/>
                  </a:lnTo>
                  <a:lnTo>
                    <a:pt x="15" y="51"/>
                  </a:lnTo>
                  <a:lnTo>
                    <a:pt x="17" y="50"/>
                  </a:lnTo>
                  <a:lnTo>
                    <a:pt x="18" y="49"/>
                  </a:lnTo>
                  <a:lnTo>
                    <a:pt x="19" y="48"/>
                  </a:lnTo>
                  <a:lnTo>
                    <a:pt x="22" y="45"/>
                  </a:lnTo>
                  <a:lnTo>
                    <a:pt x="24" y="42"/>
                  </a:lnTo>
                  <a:lnTo>
                    <a:pt x="27" y="40"/>
                  </a:lnTo>
                  <a:lnTo>
                    <a:pt x="30" y="39"/>
                  </a:lnTo>
                  <a:lnTo>
                    <a:pt x="32" y="36"/>
                  </a:lnTo>
                  <a:lnTo>
                    <a:pt x="35" y="34"/>
                  </a:lnTo>
                  <a:lnTo>
                    <a:pt x="37" y="31"/>
                  </a:lnTo>
                  <a:lnTo>
                    <a:pt x="38" y="30"/>
                  </a:lnTo>
                  <a:lnTo>
                    <a:pt x="41" y="27"/>
                  </a:lnTo>
                  <a:lnTo>
                    <a:pt x="42" y="26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2"/>
                  </a:lnTo>
                  <a:lnTo>
                    <a:pt x="49" y="21"/>
                  </a:lnTo>
                  <a:lnTo>
                    <a:pt x="50" y="19"/>
                  </a:lnTo>
                  <a:lnTo>
                    <a:pt x="51" y="18"/>
                  </a:lnTo>
                  <a:lnTo>
                    <a:pt x="52" y="17"/>
                  </a:lnTo>
                  <a:lnTo>
                    <a:pt x="55" y="14"/>
                  </a:lnTo>
                  <a:lnTo>
                    <a:pt x="56" y="13"/>
                  </a:lnTo>
                  <a:lnTo>
                    <a:pt x="58" y="12"/>
                  </a:lnTo>
                  <a:lnTo>
                    <a:pt x="60" y="11"/>
                  </a:lnTo>
                  <a:lnTo>
                    <a:pt x="61" y="9"/>
                  </a:lnTo>
                  <a:lnTo>
                    <a:pt x="63" y="8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5" y="7"/>
                  </a:lnTo>
                  <a:lnTo>
                    <a:pt x="65" y="5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8" y="4"/>
                  </a:lnTo>
                  <a:lnTo>
                    <a:pt x="68" y="3"/>
                  </a:lnTo>
                  <a:lnTo>
                    <a:pt x="69" y="3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3" y="2"/>
                  </a:lnTo>
                  <a:lnTo>
                    <a:pt x="74" y="0"/>
                  </a:lnTo>
                  <a:lnTo>
                    <a:pt x="75" y="0"/>
                  </a:lnTo>
                  <a:lnTo>
                    <a:pt x="77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2" y="2"/>
                  </a:lnTo>
                  <a:lnTo>
                    <a:pt x="83" y="2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7" y="2"/>
                  </a:lnTo>
                  <a:lnTo>
                    <a:pt x="88" y="2"/>
                  </a:lnTo>
                  <a:lnTo>
                    <a:pt x="90" y="2"/>
                  </a:lnTo>
                  <a:lnTo>
                    <a:pt x="91" y="2"/>
                  </a:lnTo>
                  <a:lnTo>
                    <a:pt x="92" y="2"/>
                  </a:lnTo>
                  <a:lnTo>
                    <a:pt x="93" y="2"/>
                  </a:lnTo>
                  <a:lnTo>
                    <a:pt x="95" y="2"/>
                  </a:lnTo>
                  <a:lnTo>
                    <a:pt x="96" y="2"/>
                  </a:lnTo>
                  <a:lnTo>
                    <a:pt x="97" y="2"/>
                  </a:lnTo>
                  <a:lnTo>
                    <a:pt x="98" y="2"/>
                  </a:lnTo>
                  <a:lnTo>
                    <a:pt x="100" y="2"/>
                  </a:lnTo>
                  <a:lnTo>
                    <a:pt x="101" y="2"/>
                  </a:lnTo>
                  <a:lnTo>
                    <a:pt x="102" y="2"/>
                  </a:lnTo>
                  <a:lnTo>
                    <a:pt x="104" y="2"/>
                  </a:lnTo>
                  <a:lnTo>
                    <a:pt x="105" y="2"/>
                  </a:lnTo>
                  <a:lnTo>
                    <a:pt x="106" y="2"/>
                  </a:lnTo>
                  <a:lnTo>
                    <a:pt x="109" y="2"/>
                  </a:lnTo>
                  <a:lnTo>
                    <a:pt x="110" y="2"/>
                  </a:lnTo>
                  <a:lnTo>
                    <a:pt x="111" y="2"/>
                  </a:lnTo>
                  <a:lnTo>
                    <a:pt x="113" y="2"/>
                  </a:lnTo>
                  <a:lnTo>
                    <a:pt x="115" y="2"/>
                  </a:lnTo>
                  <a:lnTo>
                    <a:pt x="116" y="2"/>
                  </a:lnTo>
                  <a:lnTo>
                    <a:pt x="119" y="2"/>
                  </a:lnTo>
                  <a:lnTo>
                    <a:pt x="120" y="2"/>
                  </a:lnTo>
                  <a:lnTo>
                    <a:pt x="121" y="3"/>
                  </a:lnTo>
                  <a:lnTo>
                    <a:pt x="124" y="3"/>
                  </a:lnTo>
                  <a:lnTo>
                    <a:pt x="125" y="3"/>
                  </a:lnTo>
                  <a:lnTo>
                    <a:pt x="127" y="3"/>
                  </a:lnTo>
                  <a:lnTo>
                    <a:pt x="129" y="3"/>
                  </a:lnTo>
                  <a:lnTo>
                    <a:pt x="130" y="3"/>
                  </a:lnTo>
                  <a:lnTo>
                    <a:pt x="132" y="3"/>
                  </a:lnTo>
                  <a:lnTo>
                    <a:pt x="133" y="3"/>
                  </a:lnTo>
                  <a:lnTo>
                    <a:pt x="134" y="3"/>
                  </a:lnTo>
                  <a:lnTo>
                    <a:pt x="136" y="3"/>
                  </a:lnTo>
                  <a:lnTo>
                    <a:pt x="137" y="3"/>
                  </a:lnTo>
                  <a:lnTo>
                    <a:pt x="138" y="3"/>
                  </a:lnTo>
                  <a:lnTo>
                    <a:pt x="139" y="3"/>
                  </a:lnTo>
                  <a:lnTo>
                    <a:pt x="141" y="3"/>
                  </a:lnTo>
                  <a:lnTo>
                    <a:pt x="142" y="3"/>
                  </a:lnTo>
                  <a:lnTo>
                    <a:pt x="143" y="3"/>
                  </a:lnTo>
                  <a:lnTo>
                    <a:pt x="144" y="3"/>
                  </a:lnTo>
                  <a:lnTo>
                    <a:pt x="147" y="3"/>
                  </a:lnTo>
                  <a:lnTo>
                    <a:pt x="148" y="3"/>
                  </a:lnTo>
                  <a:lnTo>
                    <a:pt x="151" y="3"/>
                  </a:lnTo>
                  <a:lnTo>
                    <a:pt x="153" y="3"/>
                  </a:lnTo>
                  <a:lnTo>
                    <a:pt x="155" y="3"/>
                  </a:lnTo>
                  <a:lnTo>
                    <a:pt x="157" y="3"/>
                  </a:lnTo>
                  <a:lnTo>
                    <a:pt x="160" y="3"/>
                  </a:lnTo>
                  <a:lnTo>
                    <a:pt x="162" y="3"/>
                  </a:lnTo>
                  <a:lnTo>
                    <a:pt x="164" y="3"/>
                  </a:lnTo>
                  <a:lnTo>
                    <a:pt x="166" y="3"/>
                  </a:lnTo>
                  <a:lnTo>
                    <a:pt x="167" y="3"/>
                  </a:lnTo>
                  <a:lnTo>
                    <a:pt x="169" y="3"/>
                  </a:lnTo>
                  <a:lnTo>
                    <a:pt x="170" y="3"/>
                  </a:lnTo>
                  <a:lnTo>
                    <a:pt x="171" y="3"/>
                  </a:lnTo>
                  <a:lnTo>
                    <a:pt x="173" y="4"/>
                  </a:lnTo>
                  <a:lnTo>
                    <a:pt x="174" y="4"/>
                  </a:lnTo>
                  <a:lnTo>
                    <a:pt x="175" y="5"/>
                  </a:lnTo>
                  <a:lnTo>
                    <a:pt x="178" y="5"/>
                  </a:lnTo>
                  <a:lnTo>
                    <a:pt x="179" y="7"/>
                  </a:lnTo>
                  <a:lnTo>
                    <a:pt x="180" y="8"/>
                  </a:lnTo>
                  <a:lnTo>
                    <a:pt x="183" y="9"/>
                  </a:lnTo>
                  <a:lnTo>
                    <a:pt x="184" y="11"/>
                  </a:lnTo>
                  <a:lnTo>
                    <a:pt x="185" y="12"/>
                  </a:lnTo>
                  <a:lnTo>
                    <a:pt x="187" y="13"/>
                  </a:lnTo>
                  <a:lnTo>
                    <a:pt x="189" y="14"/>
                  </a:lnTo>
                  <a:lnTo>
                    <a:pt x="189" y="16"/>
                  </a:lnTo>
                  <a:lnTo>
                    <a:pt x="190" y="16"/>
                  </a:lnTo>
                  <a:lnTo>
                    <a:pt x="192" y="17"/>
                  </a:lnTo>
                  <a:lnTo>
                    <a:pt x="193" y="18"/>
                  </a:lnTo>
                  <a:lnTo>
                    <a:pt x="194" y="19"/>
                  </a:lnTo>
                  <a:lnTo>
                    <a:pt x="194" y="21"/>
                  </a:lnTo>
                  <a:lnTo>
                    <a:pt x="196" y="22"/>
                  </a:lnTo>
                  <a:lnTo>
                    <a:pt x="197" y="23"/>
                  </a:lnTo>
                  <a:lnTo>
                    <a:pt x="198" y="26"/>
                  </a:lnTo>
                  <a:lnTo>
                    <a:pt x="199" y="27"/>
                  </a:lnTo>
                  <a:lnTo>
                    <a:pt x="201" y="28"/>
                  </a:lnTo>
                  <a:lnTo>
                    <a:pt x="202" y="30"/>
                  </a:lnTo>
                  <a:lnTo>
                    <a:pt x="202" y="31"/>
                  </a:lnTo>
                  <a:lnTo>
                    <a:pt x="203" y="32"/>
                  </a:lnTo>
                  <a:lnTo>
                    <a:pt x="204" y="34"/>
                  </a:lnTo>
                  <a:lnTo>
                    <a:pt x="206" y="35"/>
                  </a:lnTo>
                  <a:lnTo>
                    <a:pt x="207" y="36"/>
                  </a:lnTo>
                  <a:lnTo>
                    <a:pt x="208" y="37"/>
                  </a:lnTo>
                  <a:lnTo>
                    <a:pt x="210" y="39"/>
                  </a:lnTo>
                  <a:lnTo>
                    <a:pt x="211" y="39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1"/>
                  </a:lnTo>
                  <a:lnTo>
                    <a:pt x="213" y="41"/>
                  </a:lnTo>
                  <a:lnTo>
                    <a:pt x="213" y="42"/>
                  </a:lnTo>
                  <a:lnTo>
                    <a:pt x="215" y="42"/>
                  </a:lnTo>
                  <a:lnTo>
                    <a:pt x="215" y="44"/>
                  </a:lnTo>
                  <a:lnTo>
                    <a:pt x="216" y="44"/>
                  </a:lnTo>
                  <a:lnTo>
                    <a:pt x="216" y="45"/>
                  </a:lnTo>
                  <a:lnTo>
                    <a:pt x="216" y="46"/>
                  </a:lnTo>
                  <a:lnTo>
                    <a:pt x="217" y="46"/>
                  </a:lnTo>
                  <a:lnTo>
                    <a:pt x="217" y="48"/>
                  </a:lnTo>
                  <a:lnTo>
                    <a:pt x="217" y="49"/>
                  </a:lnTo>
                  <a:lnTo>
                    <a:pt x="219" y="49"/>
                  </a:lnTo>
                  <a:lnTo>
                    <a:pt x="220" y="50"/>
                  </a:lnTo>
                  <a:lnTo>
                    <a:pt x="220" y="51"/>
                  </a:lnTo>
                  <a:lnTo>
                    <a:pt x="221" y="53"/>
                  </a:lnTo>
                  <a:lnTo>
                    <a:pt x="222" y="54"/>
                  </a:lnTo>
                  <a:lnTo>
                    <a:pt x="224" y="55"/>
                  </a:lnTo>
                  <a:lnTo>
                    <a:pt x="225" y="57"/>
                  </a:lnTo>
                  <a:lnTo>
                    <a:pt x="226" y="58"/>
                  </a:lnTo>
                  <a:lnTo>
                    <a:pt x="227" y="59"/>
                  </a:lnTo>
                  <a:lnTo>
                    <a:pt x="229" y="60"/>
                  </a:lnTo>
                  <a:lnTo>
                    <a:pt x="230" y="62"/>
                  </a:lnTo>
                  <a:lnTo>
                    <a:pt x="231" y="62"/>
                  </a:lnTo>
                  <a:lnTo>
                    <a:pt x="233" y="63"/>
                  </a:lnTo>
                  <a:lnTo>
                    <a:pt x="234" y="64"/>
                  </a:lnTo>
                  <a:lnTo>
                    <a:pt x="235" y="64"/>
                  </a:lnTo>
                  <a:lnTo>
                    <a:pt x="235" y="65"/>
                  </a:lnTo>
                  <a:lnTo>
                    <a:pt x="236" y="67"/>
                  </a:lnTo>
                  <a:lnTo>
                    <a:pt x="238" y="68"/>
                  </a:lnTo>
                  <a:lnTo>
                    <a:pt x="239" y="69"/>
                  </a:lnTo>
                  <a:lnTo>
                    <a:pt x="240" y="71"/>
                  </a:lnTo>
                  <a:lnTo>
                    <a:pt x="242" y="72"/>
                  </a:lnTo>
                  <a:lnTo>
                    <a:pt x="243" y="73"/>
                  </a:lnTo>
                  <a:lnTo>
                    <a:pt x="244" y="74"/>
                  </a:lnTo>
                  <a:lnTo>
                    <a:pt x="245" y="76"/>
                  </a:lnTo>
                  <a:lnTo>
                    <a:pt x="248" y="77"/>
                  </a:lnTo>
                  <a:lnTo>
                    <a:pt x="249" y="78"/>
                  </a:lnTo>
                  <a:lnTo>
                    <a:pt x="250" y="81"/>
                  </a:lnTo>
                  <a:lnTo>
                    <a:pt x="252" y="82"/>
                  </a:lnTo>
                  <a:lnTo>
                    <a:pt x="253" y="83"/>
                  </a:lnTo>
                  <a:lnTo>
                    <a:pt x="256" y="85"/>
                  </a:lnTo>
                  <a:lnTo>
                    <a:pt x="257" y="87"/>
                  </a:lnTo>
                  <a:lnTo>
                    <a:pt x="258" y="89"/>
                  </a:lnTo>
                  <a:lnTo>
                    <a:pt x="259" y="90"/>
                  </a:lnTo>
                  <a:lnTo>
                    <a:pt x="261" y="91"/>
                  </a:lnTo>
                  <a:lnTo>
                    <a:pt x="262" y="92"/>
                  </a:lnTo>
                  <a:lnTo>
                    <a:pt x="263" y="94"/>
                  </a:lnTo>
                  <a:lnTo>
                    <a:pt x="266" y="95"/>
                  </a:lnTo>
                  <a:lnTo>
                    <a:pt x="266" y="96"/>
                  </a:lnTo>
                  <a:lnTo>
                    <a:pt x="267" y="97"/>
                  </a:lnTo>
                  <a:lnTo>
                    <a:pt x="268" y="99"/>
                  </a:lnTo>
                  <a:lnTo>
                    <a:pt x="270" y="99"/>
                  </a:lnTo>
                  <a:lnTo>
                    <a:pt x="270" y="100"/>
                  </a:lnTo>
                  <a:lnTo>
                    <a:pt x="271" y="100"/>
                  </a:lnTo>
                  <a:lnTo>
                    <a:pt x="271" y="101"/>
                  </a:lnTo>
                  <a:lnTo>
                    <a:pt x="272" y="101"/>
                  </a:lnTo>
                  <a:lnTo>
                    <a:pt x="272" y="103"/>
                  </a:lnTo>
                  <a:lnTo>
                    <a:pt x="273" y="103"/>
                  </a:lnTo>
                  <a:lnTo>
                    <a:pt x="275" y="104"/>
                  </a:lnTo>
                  <a:lnTo>
                    <a:pt x="276" y="105"/>
                  </a:lnTo>
                  <a:lnTo>
                    <a:pt x="277" y="106"/>
                  </a:lnTo>
                  <a:lnTo>
                    <a:pt x="279" y="106"/>
                  </a:lnTo>
                  <a:lnTo>
                    <a:pt x="279" y="108"/>
                  </a:lnTo>
                  <a:lnTo>
                    <a:pt x="280" y="109"/>
                  </a:lnTo>
                  <a:lnTo>
                    <a:pt x="281" y="109"/>
                  </a:lnTo>
                  <a:lnTo>
                    <a:pt x="282" y="110"/>
                  </a:lnTo>
                  <a:lnTo>
                    <a:pt x="284" y="112"/>
                  </a:lnTo>
                  <a:lnTo>
                    <a:pt x="285" y="113"/>
                  </a:lnTo>
                  <a:lnTo>
                    <a:pt x="286" y="113"/>
                  </a:lnTo>
                  <a:lnTo>
                    <a:pt x="288" y="114"/>
                  </a:lnTo>
                  <a:lnTo>
                    <a:pt x="289" y="115"/>
                  </a:lnTo>
                  <a:lnTo>
                    <a:pt x="289" y="117"/>
                  </a:lnTo>
                  <a:lnTo>
                    <a:pt x="290" y="117"/>
                  </a:lnTo>
                  <a:lnTo>
                    <a:pt x="291" y="118"/>
                  </a:lnTo>
                  <a:lnTo>
                    <a:pt x="293" y="119"/>
                  </a:lnTo>
                  <a:lnTo>
                    <a:pt x="294" y="119"/>
                  </a:lnTo>
                  <a:lnTo>
                    <a:pt x="295" y="120"/>
                  </a:lnTo>
                  <a:lnTo>
                    <a:pt x="296" y="122"/>
                  </a:lnTo>
                  <a:lnTo>
                    <a:pt x="298" y="122"/>
                  </a:lnTo>
                  <a:lnTo>
                    <a:pt x="299" y="123"/>
                  </a:lnTo>
                  <a:lnTo>
                    <a:pt x="300" y="123"/>
                  </a:lnTo>
                  <a:lnTo>
                    <a:pt x="300" y="124"/>
                  </a:lnTo>
                  <a:lnTo>
                    <a:pt x="302" y="124"/>
                  </a:lnTo>
                  <a:lnTo>
                    <a:pt x="303" y="126"/>
                  </a:lnTo>
                  <a:lnTo>
                    <a:pt x="304" y="126"/>
                  </a:lnTo>
                  <a:lnTo>
                    <a:pt x="252" y="211"/>
                  </a:lnTo>
                  <a:close/>
                </a:path>
              </a:pathLst>
            </a:custGeom>
            <a:solidFill>
              <a:srgbClr val="FFB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61" name="Freeform 74"/>
            <p:cNvSpPr>
              <a:spLocks/>
            </p:cNvSpPr>
            <p:nvPr/>
          </p:nvSpPr>
          <p:spPr bwMode="auto">
            <a:xfrm>
              <a:off x="2429" y="3615"/>
              <a:ext cx="216" cy="93"/>
            </a:xfrm>
            <a:custGeom>
              <a:avLst/>
              <a:gdLst>
                <a:gd name="T0" fmla="*/ 3 w 222"/>
                <a:gd name="T1" fmla="*/ 3 h 89"/>
                <a:gd name="T2" fmla="*/ 12 w 222"/>
                <a:gd name="T3" fmla="*/ 6 h 89"/>
                <a:gd name="T4" fmla="*/ 19 w 222"/>
                <a:gd name="T5" fmla="*/ 8 h 89"/>
                <a:gd name="T6" fmla="*/ 24 w 222"/>
                <a:gd name="T7" fmla="*/ 11 h 89"/>
                <a:gd name="T8" fmla="*/ 30 w 222"/>
                <a:gd name="T9" fmla="*/ 16 h 89"/>
                <a:gd name="T10" fmla="*/ 38 w 222"/>
                <a:gd name="T11" fmla="*/ 18 h 89"/>
                <a:gd name="T12" fmla="*/ 46 w 222"/>
                <a:gd name="T13" fmla="*/ 19 h 89"/>
                <a:gd name="T14" fmla="*/ 55 w 222"/>
                <a:gd name="T15" fmla="*/ 19 h 89"/>
                <a:gd name="T16" fmla="*/ 63 w 222"/>
                <a:gd name="T17" fmla="*/ 21 h 89"/>
                <a:gd name="T18" fmla="*/ 70 w 222"/>
                <a:gd name="T19" fmla="*/ 22 h 89"/>
                <a:gd name="T20" fmla="*/ 79 w 222"/>
                <a:gd name="T21" fmla="*/ 23 h 89"/>
                <a:gd name="T22" fmla="*/ 89 w 222"/>
                <a:gd name="T23" fmla="*/ 24 h 89"/>
                <a:gd name="T24" fmla="*/ 97 w 222"/>
                <a:gd name="T25" fmla="*/ 27 h 89"/>
                <a:gd name="T26" fmla="*/ 104 w 222"/>
                <a:gd name="T27" fmla="*/ 28 h 89"/>
                <a:gd name="T28" fmla="*/ 114 w 222"/>
                <a:gd name="T29" fmla="*/ 33 h 89"/>
                <a:gd name="T30" fmla="*/ 124 w 222"/>
                <a:gd name="T31" fmla="*/ 40 h 89"/>
                <a:gd name="T32" fmla="*/ 133 w 222"/>
                <a:gd name="T33" fmla="*/ 45 h 89"/>
                <a:gd name="T34" fmla="*/ 140 w 222"/>
                <a:gd name="T35" fmla="*/ 50 h 89"/>
                <a:gd name="T36" fmla="*/ 148 w 222"/>
                <a:gd name="T37" fmla="*/ 56 h 89"/>
                <a:gd name="T38" fmla="*/ 155 w 222"/>
                <a:gd name="T39" fmla="*/ 65 h 89"/>
                <a:gd name="T40" fmla="*/ 163 w 222"/>
                <a:gd name="T41" fmla="*/ 70 h 89"/>
                <a:gd name="T42" fmla="*/ 173 w 222"/>
                <a:gd name="T43" fmla="*/ 74 h 89"/>
                <a:gd name="T44" fmla="*/ 182 w 222"/>
                <a:gd name="T45" fmla="*/ 75 h 89"/>
                <a:gd name="T46" fmla="*/ 191 w 222"/>
                <a:gd name="T47" fmla="*/ 76 h 89"/>
                <a:gd name="T48" fmla="*/ 200 w 222"/>
                <a:gd name="T49" fmla="*/ 79 h 89"/>
                <a:gd name="T50" fmla="*/ 208 w 222"/>
                <a:gd name="T51" fmla="*/ 80 h 89"/>
                <a:gd name="T52" fmla="*/ 212 w 222"/>
                <a:gd name="T53" fmla="*/ 84 h 89"/>
                <a:gd name="T54" fmla="*/ 204 w 222"/>
                <a:gd name="T55" fmla="*/ 82 h 89"/>
                <a:gd name="T56" fmla="*/ 196 w 222"/>
                <a:gd name="T57" fmla="*/ 80 h 89"/>
                <a:gd name="T58" fmla="*/ 194 w 222"/>
                <a:gd name="T59" fmla="*/ 82 h 89"/>
                <a:gd name="T60" fmla="*/ 206 w 222"/>
                <a:gd name="T61" fmla="*/ 86 h 89"/>
                <a:gd name="T62" fmla="*/ 216 w 222"/>
                <a:gd name="T63" fmla="*/ 91 h 89"/>
                <a:gd name="T64" fmla="*/ 212 w 222"/>
                <a:gd name="T65" fmla="*/ 93 h 89"/>
                <a:gd name="T66" fmla="*/ 204 w 222"/>
                <a:gd name="T67" fmla="*/ 89 h 89"/>
                <a:gd name="T68" fmla="*/ 191 w 222"/>
                <a:gd name="T69" fmla="*/ 85 h 89"/>
                <a:gd name="T70" fmla="*/ 185 w 222"/>
                <a:gd name="T71" fmla="*/ 85 h 89"/>
                <a:gd name="T72" fmla="*/ 177 w 222"/>
                <a:gd name="T73" fmla="*/ 86 h 89"/>
                <a:gd name="T74" fmla="*/ 171 w 222"/>
                <a:gd name="T75" fmla="*/ 85 h 89"/>
                <a:gd name="T76" fmla="*/ 166 w 222"/>
                <a:gd name="T77" fmla="*/ 84 h 89"/>
                <a:gd name="T78" fmla="*/ 159 w 222"/>
                <a:gd name="T79" fmla="*/ 80 h 89"/>
                <a:gd name="T80" fmla="*/ 151 w 222"/>
                <a:gd name="T81" fmla="*/ 75 h 89"/>
                <a:gd name="T82" fmla="*/ 142 w 222"/>
                <a:gd name="T83" fmla="*/ 69 h 89"/>
                <a:gd name="T84" fmla="*/ 139 w 222"/>
                <a:gd name="T85" fmla="*/ 64 h 89"/>
                <a:gd name="T86" fmla="*/ 135 w 222"/>
                <a:gd name="T87" fmla="*/ 57 h 89"/>
                <a:gd name="T88" fmla="*/ 130 w 222"/>
                <a:gd name="T89" fmla="*/ 55 h 89"/>
                <a:gd name="T90" fmla="*/ 122 w 222"/>
                <a:gd name="T91" fmla="*/ 51 h 89"/>
                <a:gd name="T92" fmla="*/ 113 w 222"/>
                <a:gd name="T93" fmla="*/ 46 h 89"/>
                <a:gd name="T94" fmla="*/ 105 w 222"/>
                <a:gd name="T95" fmla="*/ 42 h 89"/>
                <a:gd name="T96" fmla="*/ 101 w 222"/>
                <a:gd name="T97" fmla="*/ 40 h 89"/>
                <a:gd name="T98" fmla="*/ 95 w 222"/>
                <a:gd name="T99" fmla="*/ 37 h 89"/>
                <a:gd name="T100" fmla="*/ 87 w 222"/>
                <a:gd name="T101" fmla="*/ 32 h 89"/>
                <a:gd name="T102" fmla="*/ 73 w 222"/>
                <a:gd name="T103" fmla="*/ 28 h 89"/>
                <a:gd name="T104" fmla="*/ 64 w 222"/>
                <a:gd name="T105" fmla="*/ 27 h 89"/>
                <a:gd name="T106" fmla="*/ 56 w 222"/>
                <a:gd name="T107" fmla="*/ 24 h 89"/>
                <a:gd name="T108" fmla="*/ 48 w 222"/>
                <a:gd name="T109" fmla="*/ 23 h 89"/>
                <a:gd name="T110" fmla="*/ 36 w 222"/>
                <a:gd name="T111" fmla="*/ 21 h 89"/>
                <a:gd name="T112" fmla="*/ 25 w 222"/>
                <a:gd name="T113" fmla="*/ 16 h 89"/>
                <a:gd name="T114" fmla="*/ 19 w 222"/>
                <a:gd name="T115" fmla="*/ 13 h 89"/>
                <a:gd name="T116" fmla="*/ 11 w 222"/>
                <a:gd name="T117" fmla="*/ 9 h 89"/>
                <a:gd name="T118" fmla="*/ 6 w 222"/>
                <a:gd name="T119" fmla="*/ 7 h 89"/>
                <a:gd name="T120" fmla="*/ 2 w 222"/>
                <a:gd name="T121" fmla="*/ 3 h 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22"/>
                <a:gd name="T184" fmla="*/ 0 h 89"/>
                <a:gd name="T185" fmla="*/ 222 w 222"/>
                <a:gd name="T186" fmla="*/ 89 h 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22" h="89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7" y="7"/>
                  </a:lnTo>
                  <a:lnTo>
                    <a:pt x="17" y="8"/>
                  </a:lnTo>
                  <a:lnTo>
                    <a:pt x="19" y="8"/>
                  </a:lnTo>
                  <a:lnTo>
                    <a:pt x="20" y="8"/>
                  </a:lnTo>
                  <a:lnTo>
                    <a:pt x="21" y="9"/>
                  </a:lnTo>
                  <a:lnTo>
                    <a:pt x="22" y="9"/>
                  </a:lnTo>
                  <a:lnTo>
                    <a:pt x="24" y="9"/>
                  </a:lnTo>
                  <a:lnTo>
                    <a:pt x="24" y="11"/>
                  </a:lnTo>
                  <a:lnTo>
                    <a:pt x="25" y="11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8" y="13"/>
                  </a:lnTo>
                  <a:lnTo>
                    <a:pt x="29" y="13"/>
                  </a:lnTo>
                  <a:lnTo>
                    <a:pt x="30" y="15"/>
                  </a:lnTo>
                  <a:lnTo>
                    <a:pt x="31" y="15"/>
                  </a:lnTo>
                  <a:lnTo>
                    <a:pt x="33" y="16"/>
                  </a:lnTo>
                  <a:lnTo>
                    <a:pt x="34" y="16"/>
                  </a:lnTo>
                  <a:lnTo>
                    <a:pt x="35" y="17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39" y="17"/>
                  </a:lnTo>
                  <a:lnTo>
                    <a:pt x="40" y="18"/>
                  </a:lnTo>
                  <a:lnTo>
                    <a:pt x="42" y="18"/>
                  </a:lnTo>
                  <a:lnTo>
                    <a:pt x="43" y="18"/>
                  </a:lnTo>
                  <a:lnTo>
                    <a:pt x="44" y="18"/>
                  </a:lnTo>
                  <a:lnTo>
                    <a:pt x="45" y="18"/>
                  </a:lnTo>
                  <a:lnTo>
                    <a:pt x="47" y="18"/>
                  </a:lnTo>
                  <a:lnTo>
                    <a:pt x="48" y="18"/>
                  </a:lnTo>
                  <a:lnTo>
                    <a:pt x="49" y="18"/>
                  </a:lnTo>
                  <a:lnTo>
                    <a:pt x="51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7" y="18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1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5" y="20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1"/>
                  </a:lnTo>
                  <a:lnTo>
                    <a:pt x="68" y="21"/>
                  </a:lnTo>
                  <a:lnTo>
                    <a:pt x="70" y="21"/>
                  </a:lnTo>
                  <a:lnTo>
                    <a:pt x="71" y="21"/>
                  </a:lnTo>
                  <a:lnTo>
                    <a:pt x="72" y="21"/>
                  </a:lnTo>
                  <a:lnTo>
                    <a:pt x="74" y="21"/>
                  </a:lnTo>
                  <a:lnTo>
                    <a:pt x="75" y="21"/>
                  </a:lnTo>
                  <a:lnTo>
                    <a:pt x="76" y="22"/>
                  </a:lnTo>
                  <a:lnTo>
                    <a:pt x="77" y="22"/>
                  </a:lnTo>
                  <a:lnTo>
                    <a:pt x="79" y="22"/>
                  </a:lnTo>
                  <a:lnTo>
                    <a:pt x="80" y="22"/>
                  </a:lnTo>
                  <a:lnTo>
                    <a:pt x="81" y="22"/>
                  </a:lnTo>
                  <a:lnTo>
                    <a:pt x="83" y="22"/>
                  </a:lnTo>
                  <a:lnTo>
                    <a:pt x="85" y="23"/>
                  </a:lnTo>
                  <a:lnTo>
                    <a:pt x="86" y="23"/>
                  </a:lnTo>
                  <a:lnTo>
                    <a:pt x="88" y="23"/>
                  </a:lnTo>
                  <a:lnTo>
                    <a:pt x="89" y="23"/>
                  </a:lnTo>
                  <a:lnTo>
                    <a:pt x="90" y="23"/>
                  </a:lnTo>
                  <a:lnTo>
                    <a:pt x="91" y="23"/>
                  </a:lnTo>
                  <a:lnTo>
                    <a:pt x="93" y="25"/>
                  </a:lnTo>
                  <a:lnTo>
                    <a:pt x="94" y="25"/>
                  </a:lnTo>
                  <a:lnTo>
                    <a:pt x="95" y="25"/>
                  </a:lnTo>
                  <a:lnTo>
                    <a:pt x="97" y="25"/>
                  </a:lnTo>
                  <a:lnTo>
                    <a:pt x="98" y="25"/>
                  </a:lnTo>
                  <a:lnTo>
                    <a:pt x="99" y="26"/>
                  </a:lnTo>
                  <a:lnTo>
                    <a:pt x="100" y="26"/>
                  </a:lnTo>
                  <a:lnTo>
                    <a:pt x="102" y="26"/>
                  </a:lnTo>
                  <a:lnTo>
                    <a:pt x="103" y="26"/>
                  </a:lnTo>
                  <a:lnTo>
                    <a:pt x="103" y="27"/>
                  </a:lnTo>
                  <a:lnTo>
                    <a:pt x="104" y="27"/>
                  </a:lnTo>
                  <a:lnTo>
                    <a:pt x="106" y="27"/>
                  </a:lnTo>
                  <a:lnTo>
                    <a:pt x="107" y="27"/>
                  </a:lnTo>
                  <a:lnTo>
                    <a:pt x="108" y="29"/>
                  </a:lnTo>
                  <a:lnTo>
                    <a:pt x="109" y="29"/>
                  </a:lnTo>
                  <a:lnTo>
                    <a:pt x="111" y="30"/>
                  </a:lnTo>
                  <a:lnTo>
                    <a:pt x="112" y="30"/>
                  </a:lnTo>
                  <a:lnTo>
                    <a:pt x="113" y="31"/>
                  </a:lnTo>
                  <a:lnTo>
                    <a:pt x="114" y="31"/>
                  </a:lnTo>
                  <a:lnTo>
                    <a:pt x="117" y="32"/>
                  </a:lnTo>
                  <a:lnTo>
                    <a:pt x="118" y="32"/>
                  </a:lnTo>
                  <a:lnTo>
                    <a:pt x="120" y="34"/>
                  </a:lnTo>
                  <a:lnTo>
                    <a:pt x="121" y="35"/>
                  </a:lnTo>
                  <a:lnTo>
                    <a:pt x="123" y="35"/>
                  </a:lnTo>
                  <a:lnTo>
                    <a:pt x="125" y="36"/>
                  </a:lnTo>
                  <a:lnTo>
                    <a:pt x="126" y="36"/>
                  </a:lnTo>
                  <a:lnTo>
                    <a:pt x="127" y="38"/>
                  </a:lnTo>
                  <a:lnTo>
                    <a:pt x="129" y="39"/>
                  </a:lnTo>
                  <a:lnTo>
                    <a:pt x="131" y="39"/>
                  </a:lnTo>
                  <a:lnTo>
                    <a:pt x="132" y="40"/>
                  </a:lnTo>
                  <a:lnTo>
                    <a:pt x="134" y="40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7" y="43"/>
                  </a:lnTo>
                  <a:lnTo>
                    <a:pt x="139" y="43"/>
                  </a:lnTo>
                  <a:lnTo>
                    <a:pt x="139" y="44"/>
                  </a:lnTo>
                  <a:lnTo>
                    <a:pt x="140" y="45"/>
                  </a:lnTo>
                  <a:lnTo>
                    <a:pt x="141" y="45"/>
                  </a:lnTo>
                  <a:lnTo>
                    <a:pt x="143" y="46"/>
                  </a:lnTo>
                  <a:lnTo>
                    <a:pt x="144" y="48"/>
                  </a:lnTo>
                  <a:lnTo>
                    <a:pt x="145" y="49"/>
                  </a:lnTo>
                  <a:lnTo>
                    <a:pt x="146" y="50"/>
                  </a:lnTo>
                  <a:lnTo>
                    <a:pt x="148" y="52"/>
                  </a:lnTo>
                  <a:lnTo>
                    <a:pt x="149" y="53"/>
                  </a:lnTo>
                  <a:lnTo>
                    <a:pt x="150" y="53"/>
                  </a:lnTo>
                  <a:lnTo>
                    <a:pt x="152" y="54"/>
                  </a:lnTo>
                  <a:lnTo>
                    <a:pt x="152" y="55"/>
                  </a:lnTo>
                  <a:lnTo>
                    <a:pt x="153" y="57"/>
                  </a:lnTo>
                  <a:lnTo>
                    <a:pt x="154" y="58"/>
                  </a:lnTo>
                  <a:lnTo>
                    <a:pt x="155" y="58"/>
                  </a:lnTo>
                  <a:lnTo>
                    <a:pt x="157" y="59"/>
                  </a:lnTo>
                  <a:lnTo>
                    <a:pt x="158" y="61"/>
                  </a:lnTo>
                  <a:lnTo>
                    <a:pt x="159" y="62"/>
                  </a:lnTo>
                  <a:lnTo>
                    <a:pt x="160" y="62"/>
                  </a:lnTo>
                  <a:lnTo>
                    <a:pt x="162" y="63"/>
                  </a:lnTo>
                  <a:lnTo>
                    <a:pt x="163" y="64"/>
                  </a:lnTo>
                  <a:lnTo>
                    <a:pt x="164" y="66"/>
                  </a:lnTo>
                  <a:lnTo>
                    <a:pt x="166" y="66"/>
                  </a:lnTo>
                  <a:lnTo>
                    <a:pt x="167" y="67"/>
                  </a:lnTo>
                  <a:lnTo>
                    <a:pt x="168" y="67"/>
                  </a:lnTo>
                  <a:lnTo>
                    <a:pt x="169" y="68"/>
                  </a:lnTo>
                  <a:lnTo>
                    <a:pt x="171" y="68"/>
                  </a:lnTo>
                  <a:lnTo>
                    <a:pt x="172" y="70"/>
                  </a:lnTo>
                  <a:lnTo>
                    <a:pt x="173" y="70"/>
                  </a:lnTo>
                  <a:lnTo>
                    <a:pt x="176" y="71"/>
                  </a:lnTo>
                  <a:lnTo>
                    <a:pt x="177" y="71"/>
                  </a:lnTo>
                  <a:lnTo>
                    <a:pt x="178" y="71"/>
                  </a:lnTo>
                  <a:lnTo>
                    <a:pt x="180" y="71"/>
                  </a:lnTo>
                  <a:lnTo>
                    <a:pt x="181" y="71"/>
                  </a:lnTo>
                  <a:lnTo>
                    <a:pt x="182" y="72"/>
                  </a:lnTo>
                  <a:lnTo>
                    <a:pt x="183" y="72"/>
                  </a:lnTo>
                  <a:lnTo>
                    <a:pt x="185" y="72"/>
                  </a:lnTo>
                  <a:lnTo>
                    <a:pt x="186" y="72"/>
                  </a:lnTo>
                  <a:lnTo>
                    <a:pt x="187" y="72"/>
                  </a:lnTo>
                  <a:lnTo>
                    <a:pt x="189" y="72"/>
                  </a:lnTo>
                  <a:lnTo>
                    <a:pt x="190" y="72"/>
                  </a:lnTo>
                  <a:lnTo>
                    <a:pt x="191" y="72"/>
                  </a:lnTo>
                  <a:lnTo>
                    <a:pt x="192" y="72"/>
                  </a:lnTo>
                  <a:lnTo>
                    <a:pt x="194" y="73"/>
                  </a:lnTo>
                  <a:lnTo>
                    <a:pt x="195" y="73"/>
                  </a:lnTo>
                  <a:lnTo>
                    <a:pt x="196" y="73"/>
                  </a:lnTo>
                  <a:lnTo>
                    <a:pt x="197" y="73"/>
                  </a:lnTo>
                  <a:lnTo>
                    <a:pt x="199" y="73"/>
                  </a:lnTo>
                  <a:lnTo>
                    <a:pt x="201" y="75"/>
                  </a:lnTo>
                  <a:lnTo>
                    <a:pt x="203" y="75"/>
                  </a:lnTo>
                  <a:lnTo>
                    <a:pt x="204" y="75"/>
                  </a:lnTo>
                  <a:lnTo>
                    <a:pt x="205" y="75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09" y="76"/>
                  </a:lnTo>
                  <a:lnTo>
                    <a:pt x="210" y="76"/>
                  </a:lnTo>
                  <a:lnTo>
                    <a:pt x="210" y="77"/>
                  </a:lnTo>
                  <a:lnTo>
                    <a:pt x="212" y="77"/>
                  </a:lnTo>
                  <a:lnTo>
                    <a:pt x="213" y="77"/>
                  </a:lnTo>
                  <a:lnTo>
                    <a:pt x="214" y="77"/>
                  </a:lnTo>
                  <a:lnTo>
                    <a:pt x="215" y="78"/>
                  </a:lnTo>
                  <a:lnTo>
                    <a:pt x="217" y="78"/>
                  </a:lnTo>
                  <a:lnTo>
                    <a:pt x="217" y="80"/>
                  </a:lnTo>
                  <a:lnTo>
                    <a:pt x="218" y="80"/>
                  </a:lnTo>
                  <a:lnTo>
                    <a:pt x="217" y="80"/>
                  </a:lnTo>
                  <a:lnTo>
                    <a:pt x="215" y="80"/>
                  </a:lnTo>
                  <a:lnTo>
                    <a:pt x="214" y="80"/>
                  </a:lnTo>
                  <a:lnTo>
                    <a:pt x="213" y="78"/>
                  </a:lnTo>
                  <a:lnTo>
                    <a:pt x="212" y="78"/>
                  </a:lnTo>
                  <a:lnTo>
                    <a:pt x="210" y="78"/>
                  </a:lnTo>
                  <a:lnTo>
                    <a:pt x="209" y="78"/>
                  </a:lnTo>
                  <a:lnTo>
                    <a:pt x="208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4" y="77"/>
                  </a:lnTo>
                  <a:lnTo>
                    <a:pt x="203" y="77"/>
                  </a:lnTo>
                  <a:lnTo>
                    <a:pt x="201" y="77"/>
                  </a:lnTo>
                  <a:lnTo>
                    <a:pt x="200" y="77"/>
                  </a:lnTo>
                  <a:lnTo>
                    <a:pt x="199" y="77"/>
                  </a:lnTo>
                  <a:lnTo>
                    <a:pt x="197" y="77"/>
                  </a:lnTo>
                  <a:lnTo>
                    <a:pt x="197" y="78"/>
                  </a:lnTo>
                  <a:lnTo>
                    <a:pt x="199" y="78"/>
                  </a:lnTo>
                  <a:lnTo>
                    <a:pt x="200" y="78"/>
                  </a:lnTo>
                  <a:lnTo>
                    <a:pt x="201" y="80"/>
                  </a:lnTo>
                  <a:lnTo>
                    <a:pt x="204" y="80"/>
                  </a:lnTo>
                  <a:lnTo>
                    <a:pt x="205" y="80"/>
                  </a:lnTo>
                  <a:lnTo>
                    <a:pt x="208" y="81"/>
                  </a:lnTo>
                  <a:lnTo>
                    <a:pt x="209" y="81"/>
                  </a:lnTo>
                  <a:lnTo>
                    <a:pt x="212" y="82"/>
                  </a:lnTo>
                  <a:lnTo>
                    <a:pt x="213" y="84"/>
                  </a:lnTo>
                  <a:lnTo>
                    <a:pt x="215" y="84"/>
                  </a:lnTo>
                  <a:lnTo>
                    <a:pt x="217" y="85"/>
                  </a:lnTo>
                  <a:lnTo>
                    <a:pt x="218" y="85"/>
                  </a:lnTo>
                  <a:lnTo>
                    <a:pt x="220" y="86"/>
                  </a:lnTo>
                  <a:lnTo>
                    <a:pt x="222" y="87"/>
                  </a:lnTo>
                  <a:lnTo>
                    <a:pt x="222" y="89"/>
                  </a:lnTo>
                  <a:lnTo>
                    <a:pt x="220" y="89"/>
                  </a:lnTo>
                  <a:lnTo>
                    <a:pt x="219" y="89"/>
                  </a:lnTo>
                  <a:lnTo>
                    <a:pt x="218" y="89"/>
                  </a:lnTo>
                  <a:lnTo>
                    <a:pt x="217" y="89"/>
                  </a:lnTo>
                  <a:lnTo>
                    <a:pt x="217" y="87"/>
                  </a:lnTo>
                  <a:lnTo>
                    <a:pt x="215" y="87"/>
                  </a:lnTo>
                  <a:lnTo>
                    <a:pt x="214" y="87"/>
                  </a:lnTo>
                  <a:lnTo>
                    <a:pt x="213" y="86"/>
                  </a:lnTo>
                  <a:lnTo>
                    <a:pt x="212" y="86"/>
                  </a:lnTo>
                  <a:lnTo>
                    <a:pt x="210" y="85"/>
                  </a:lnTo>
                  <a:lnTo>
                    <a:pt x="208" y="85"/>
                  </a:lnTo>
                  <a:lnTo>
                    <a:pt x="206" y="84"/>
                  </a:lnTo>
                  <a:lnTo>
                    <a:pt x="204" y="84"/>
                  </a:lnTo>
                  <a:lnTo>
                    <a:pt x="203" y="82"/>
                  </a:lnTo>
                  <a:lnTo>
                    <a:pt x="200" y="82"/>
                  </a:lnTo>
                  <a:lnTo>
                    <a:pt x="199" y="82"/>
                  </a:lnTo>
                  <a:lnTo>
                    <a:pt x="196" y="81"/>
                  </a:lnTo>
                  <a:lnTo>
                    <a:pt x="195" y="81"/>
                  </a:lnTo>
                  <a:lnTo>
                    <a:pt x="194" y="81"/>
                  </a:lnTo>
                  <a:lnTo>
                    <a:pt x="192" y="81"/>
                  </a:lnTo>
                  <a:lnTo>
                    <a:pt x="191" y="81"/>
                  </a:lnTo>
                  <a:lnTo>
                    <a:pt x="190" y="81"/>
                  </a:lnTo>
                  <a:lnTo>
                    <a:pt x="189" y="82"/>
                  </a:lnTo>
                  <a:lnTo>
                    <a:pt x="187" y="82"/>
                  </a:lnTo>
                  <a:lnTo>
                    <a:pt x="186" y="82"/>
                  </a:lnTo>
                  <a:lnTo>
                    <a:pt x="185" y="82"/>
                  </a:lnTo>
                  <a:lnTo>
                    <a:pt x="183" y="82"/>
                  </a:lnTo>
                  <a:lnTo>
                    <a:pt x="182" y="82"/>
                  </a:lnTo>
                  <a:lnTo>
                    <a:pt x="181" y="82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7" y="82"/>
                  </a:lnTo>
                  <a:lnTo>
                    <a:pt x="177" y="81"/>
                  </a:lnTo>
                  <a:lnTo>
                    <a:pt x="176" y="81"/>
                  </a:lnTo>
                  <a:lnTo>
                    <a:pt x="174" y="81"/>
                  </a:lnTo>
                  <a:lnTo>
                    <a:pt x="173" y="81"/>
                  </a:lnTo>
                  <a:lnTo>
                    <a:pt x="172" y="80"/>
                  </a:lnTo>
                  <a:lnTo>
                    <a:pt x="171" y="80"/>
                  </a:lnTo>
                  <a:lnTo>
                    <a:pt x="169" y="80"/>
                  </a:lnTo>
                  <a:lnTo>
                    <a:pt x="168" y="78"/>
                  </a:lnTo>
                  <a:lnTo>
                    <a:pt x="167" y="78"/>
                  </a:lnTo>
                  <a:lnTo>
                    <a:pt x="166" y="77"/>
                  </a:lnTo>
                  <a:lnTo>
                    <a:pt x="164" y="77"/>
                  </a:lnTo>
                  <a:lnTo>
                    <a:pt x="163" y="77"/>
                  </a:lnTo>
                  <a:lnTo>
                    <a:pt x="163" y="76"/>
                  </a:lnTo>
                  <a:lnTo>
                    <a:pt x="162" y="76"/>
                  </a:lnTo>
                  <a:lnTo>
                    <a:pt x="160" y="75"/>
                  </a:lnTo>
                  <a:lnTo>
                    <a:pt x="159" y="75"/>
                  </a:lnTo>
                  <a:lnTo>
                    <a:pt x="158" y="73"/>
                  </a:lnTo>
                  <a:lnTo>
                    <a:pt x="157" y="73"/>
                  </a:lnTo>
                  <a:lnTo>
                    <a:pt x="155" y="72"/>
                  </a:lnTo>
                  <a:lnTo>
                    <a:pt x="154" y="71"/>
                  </a:lnTo>
                  <a:lnTo>
                    <a:pt x="153" y="71"/>
                  </a:lnTo>
                  <a:lnTo>
                    <a:pt x="152" y="70"/>
                  </a:lnTo>
                  <a:lnTo>
                    <a:pt x="150" y="68"/>
                  </a:lnTo>
                  <a:lnTo>
                    <a:pt x="149" y="67"/>
                  </a:lnTo>
                  <a:lnTo>
                    <a:pt x="148" y="67"/>
                  </a:lnTo>
                  <a:lnTo>
                    <a:pt x="146" y="66"/>
                  </a:lnTo>
                  <a:lnTo>
                    <a:pt x="146" y="64"/>
                  </a:lnTo>
                  <a:lnTo>
                    <a:pt x="145" y="63"/>
                  </a:lnTo>
                  <a:lnTo>
                    <a:pt x="144" y="62"/>
                  </a:lnTo>
                  <a:lnTo>
                    <a:pt x="143" y="61"/>
                  </a:lnTo>
                  <a:lnTo>
                    <a:pt x="143" y="59"/>
                  </a:lnTo>
                  <a:lnTo>
                    <a:pt x="141" y="59"/>
                  </a:lnTo>
                  <a:lnTo>
                    <a:pt x="141" y="58"/>
                  </a:lnTo>
                  <a:lnTo>
                    <a:pt x="140" y="58"/>
                  </a:lnTo>
                  <a:lnTo>
                    <a:pt x="140" y="57"/>
                  </a:lnTo>
                  <a:lnTo>
                    <a:pt x="139" y="57"/>
                  </a:lnTo>
                  <a:lnTo>
                    <a:pt x="139" y="55"/>
                  </a:lnTo>
                  <a:lnTo>
                    <a:pt x="137" y="55"/>
                  </a:lnTo>
                  <a:lnTo>
                    <a:pt x="136" y="55"/>
                  </a:lnTo>
                  <a:lnTo>
                    <a:pt x="135" y="54"/>
                  </a:lnTo>
                  <a:lnTo>
                    <a:pt x="134" y="54"/>
                  </a:lnTo>
                  <a:lnTo>
                    <a:pt x="134" y="53"/>
                  </a:lnTo>
                  <a:lnTo>
                    <a:pt x="132" y="53"/>
                  </a:lnTo>
                  <a:lnTo>
                    <a:pt x="131" y="53"/>
                  </a:lnTo>
                  <a:lnTo>
                    <a:pt x="130" y="52"/>
                  </a:lnTo>
                  <a:lnTo>
                    <a:pt x="129" y="52"/>
                  </a:lnTo>
                  <a:lnTo>
                    <a:pt x="127" y="50"/>
                  </a:lnTo>
                  <a:lnTo>
                    <a:pt x="126" y="49"/>
                  </a:lnTo>
                  <a:lnTo>
                    <a:pt x="125" y="49"/>
                  </a:lnTo>
                  <a:lnTo>
                    <a:pt x="123" y="48"/>
                  </a:lnTo>
                  <a:lnTo>
                    <a:pt x="122" y="48"/>
                  </a:lnTo>
                  <a:lnTo>
                    <a:pt x="121" y="46"/>
                  </a:lnTo>
                  <a:lnTo>
                    <a:pt x="120" y="46"/>
                  </a:lnTo>
                  <a:lnTo>
                    <a:pt x="118" y="45"/>
                  </a:lnTo>
                  <a:lnTo>
                    <a:pt x="117" y="44"/>
                  </a:lnTo>
                  <a:lnTo>
                    <a:pt x="116" y="44"/>
                  </a:lnTo>
                  <a:lnTo>
                    <a:pt x="114" y="43"/>
                  </a:lnTo>
                  <a:lnTo>
                    <a:pt x="113" y="43"/>
                  </a:lnTo>
                  <a:lnTo>
                    <a:pt x="112" y="41"/>
                  </a:lnTo>
                  <a:lnTo>
                    <a:pt x="111" y="41"/>
                  </a:lnTo>
                  <a:lnTo>
                    <a:pt x="109" y="40"/>
                  </a:lnTo>
                  <a:lnTo>
                    <a:pt x="108" y="40"/>
                  </a:lnTo>
                  <a:lnTo>
                    <a:pt x="107" y="39"/>
                  </a:lnTo>
                  <a:lnTo>
                    <a:pt x="106" y="39"/>
                  </a:lnTo>
                  <a:lnTo>
                    <a:pt x="104" y="39"/>
                  </a:lnTo>
                  <a:lnTo>
                    <a:pt x="104" y="38"/>
                  </a:lnTo>
                  <a:lnTo>
                    <a:pt x="103" y="38"/>
                  </a:lnTo>
                  <a:lnTo>
                    <a:pt x="102" y="36"/>
                  </a:lnTo>
                  <a:lnTo>
                    <a:pt x="100" y="36"/>
                  </a:lnTo>
                  <a:lnTo>
                    <a:pt x="99" y="36"/>
                  </a:lnTo>
                  <a:lnTo>
                    <a:pt x="99" y="35"/>
                  </a:lnTo>
                  <a:lnTo>
                    <a:pt x="98" y="35"/>
                  </a:lnTo>
                  <a:lnTo>
                    <a:pt x="97" y="35"/>
                  </a:lnTo>
                  <a:lnTo>
                    <a:pt x="95" y="34"/>
                  </a:lnTo>
                  <a:lnTo>
                    <a:pt x="94" y="34"/>
                  </a:lnTo>
                  <a:lnTo>
                    <a:pt x="93" y="34"/>
                  </a:lnTo>
                  <a:lnTo>
                    <a:pt x="91" y="32"/>
                  </a:lnTo>
                  <a:lnTo>
                    <a:pt x="90" y="32"/>
                  </a:lnTo>
                  <a:lnTo>
                    <a:pt x="89" y="31"/>
                  </a:lnTo>
                  <a:lnTo>
                    <a:pt x="86" y="31"/>
                  </a:lnTo>
                  <a:lnTo>
                    <a:pt x="85" y="30"/>
                  </a:lnTo>
                  <a:lnTo>
                    <a:pt x="84" y="30"/>
                  </a:lnTo>
                  <a:lnTo>
                    <a:pt x="81" y="30"/>
                  </a:lnTo>
                  <a:lnTo>
                    <a:pt x="80" y="29"/>
                  </a:lnTo>
                  <a:lnTo>
                    <a:pt x="77" y="29"/>
                  </a:lnTo>
                  <a:lnTo>
                    <a:pt x="75" y="27"/>
                  </a:lnTo>
                  <a:lnTo>
                    <a:pt x="74" y="27"/>
                  </a:lnTo>
                  <a:lnTo>
                    <a:pt x="71" y="26"/>
                  </a:lnTo>
                  <a:lnTo>
                    <a:pt x="68" y="26"/>
                  </a:lnTo>
                  <a:lnTo>
                    <a:pt x="67" y="26"/>
                  </a:lnTo>
                  <a:lnTo>
                    <a:pt x="66" y="26"/>
                  </a:lnTo>
                  <a:lnTo>
                    <a:pt x="65" y="25"/>
                  </a:lnTo>
                  <a:lnTo>
                    <a:pt x="63" y="25"/>
                  </a:lnTo>
                  <a:lnTo>
                    <a:pt x="62" y="25"/>
                  </a:lnTo>
                  <a:lnTo>
                    <a:pt x="61" y="25"/>
                  </a:lnTo>
                  <a:lnTo>
                    <a:pt x="60" y="25"/>
                  </a:lnTo>
                  <a:lnTo>
                    <a:pt x="58" y="23"/>
                  </a:lnTo>
                  <a:lnTo>
                    <a:pt x="57" y="23"/>
                  </a:lnTo>
                  <a:lnTo>
                    <a:pt x="56" y="23"/>
                  </a:lnTo>
                  <a:lnTo>
                    <a:pt x="54" y="23"/>
                  </a:lnTo>
                  <a:lnTo>
                    <a:pt x="53" y="23"/>
                  </a:lnTo>
                  <a:lnTo>
                    <a:pt x="52" y="23"/>
                  </a:lnTo>
                  <a:lnTo>
                    <a:pt x="51" y="22"/>
                  </a:lnTo>
                  <a:lnTo>
                    <a:pt x="49" y="22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4" y="21"/>
                  </a:lnTo>
                  <a:lnTo>
                    <a:pt x="43" y="21"/>
                  </a:lnTo>
                  <a:lnTo>
                    <a:pt x="40" y="20"/>
                  </a:lnTo>
                  <a:lnTo>
                    <a:pt x="39" y="20"/>
                  </a:lnTo>
                  <a:lnTo>
                    <a:pt x="37" y="20"/>
                  </a:lnTo>
                  <a:lnTo>
                    <a:pt x="35" y="18"/>
                  </a:lnTo>
                  <a:lnTo>
                    <a:pt x="33" y="17"/>
                  </a:lnTo>
                  <a:lnTo>
                    <a:pt x="31" y="17"/>
                  </a:lnTo>
                  <a:lnTo>
                    <a:pt x="30" y="16"/>
                  </a:lnTo>
                  <a:lnTo>
                    <a:pt x="29" y="16"/>
                  </a:lnTo>
                  <a:lnTo>
                    <a:pt x="28" y="15"/>
                  </a:lnTo>
                  <a:lnTo>
                    <a:pt x="26" y="15"/>
                  </a:lnTo>
                  <a:lnTo>
                    <a:pt x="25" y="15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1" y="13"/>
                  </a:lnTo>
                  <a:lnTo>
                    <a:pt x="20" y="12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6" y="11"/>
                  </a:lnTo>
                  <a:lnTo>
                    <a:pt x="15" y="11"/>
                  </a:lnTo>
                  <a:lnTo>
                    <a:pt x="14" y="11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8" y="9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62" name="Freeform 75"/>
            <p:cNvSpPr>
              <a:spLocks/>
            </p:cNvSpPr>
            <p:nvPr/>
          </p:nvSpPr>
          <p:spPr bwMode="auto">
            <a:xfrm>
              <a:off x="2517" y="3543"/>
              <a:ext cx="9" cy="7"/>
            </a:xfrm>
            <a:custGeom>
              <a:avLst/>
              <a:gdLst>
                <a:gd name="T0" fmla="*/ 0 w 10"/>
                <a:gd name="T1" fmla="*/ 2 h 7"/>
                <a:gd name="T2" fmla="*/ 0 w 10"/>
                <a:gd name="T3" fmla="*/ 2 h 7"/>
                <a:gd name="T4" fmla="*/ 0 w 10"/>
                <a:gd name="T5" fmla="*/ 2 h 7"/>
                <a:gd name="T6" fmla="*/ 1 w 10"/>
                <a:gd name="T7" fmla="*/ 2 h 7"/>
                <a:gd name="T8" fmla="*/ 3 w 10"/>
                <a:gd name="T9" fmla="*/ 3 h 7"/>
                <a:gd name="T10" fmla="*/ 4 w 10"/>
                <a:gd name="T11" fmla="*/ 3 h 7"/>
                <a:gd name="T12" fmla="*/ 5 w 10"/>
                <a:gd name="T13" fmla="*/ 3 h 7"/>
                <a:gd name="T14" fmla="*/ 6 w 10"/>
                <a:gd name="T15" fmla="*/ 4 h 7"/>
                <a:gd name="T16" fmla="*/ 6 w 10"/>
                <a:gd name="T17" fmla="*/ 4 h 7"/>
                <a:gd name="T18" fmla="*/ 7 w 10"/>
                <a:gd name="T19" fmla="*/ 6 h 7"/>
                <a:gd name="T20" fmla="*/ 8 w 10"/>
                <a:gd name="T21" fmla="*/ 6 h 7"/>
                <a:gd name="T22" fmla="*/ 8 w 10"/>
                <a:gd name="T23" fmla="*/ 7 h 7"/>
                <a:gd name="T24" fmla="*/ 9 w 10"/>
                <a:gd name="T25" fmla="*/ 7 h 7"/>
                <a:gd name="T26" fmla="*/ 9 w 10"/>
                <a:gd name="T27" fmla="*/ 7 h 7"/>
                <a:gd name="T28" fmla="*/ 9 w 10"/>
                <a:gd name="T29" fmla="*/ 7 h 7"/>
                <a:gd name="T30" fmla="*/ 9 w 10"/>
                <a:gd name="T31" fmla="*/ 6 h 7"/>
                <a:gd name="T32" fmla="*/ 8 w 10"/>
                <a:gd name="T33" fmla="*/ 6 h 7"/>
                <a:gd name="T34" fmla="*/ 8 w 10"/>
                <a:gd name="T35" fmla="*/ 4 h 7"/>
                <a:gd name="T36" fmla="*/ 7 w 10"/>
                <a:gd name="T37" fmla="*/ 4 h 7"/>
                <a:gd name="T38" fmla="*/ 7 w 10"/>
                <a:gd name="T39" fmla="*/ 3 h 7"/>
                <a:gd name="T40" fmla="*/ 6 w 10"/>
                <a:gd name="T41" fmla="*/ 3 h 7"/>
                <a:gd name="T42" fmla="*/ 5 w 10"/>
                <a:gd name="T43" fmla="*/ 3 h 7"/>
                <a:gd name="T44" fmla="*/ 5 w 10"/>
                <a:gd name="T45" fmla="*/ 2 h 7"/>
                <a:gd name="T46" fmla="*/ 4 w 10"/>
                <a:gd name="T47" fmla="*/ 2 h 7"/>
                <a:gd name="T48" fmla="*/ 4 w 10"/>
                <a:gd name="T49" fmla="*/ 2 h 7"/>
                <a:gd name="T50" fmla="*/ 3 w 10"/>
                <a:gd name="T51" fmla="*/ 0 h 7"/>
                <a:gd name="T52" fmla="*/ 3 w 10"/>
                <a:gd name="T53" fmla="*/ 0 h 7"/>
                <a:gd name="T54" fmla="*/ 1 w 10"/>
                <a:gd name="T55" fmla="*/ 0 h 7"/>
                <a:gd name="T56" fmla="*/ 1 w 10"/>
                <a:gd name="T57" fmla="*/ 0 h 7"/>
                <a:gd name="T58" fmla="*/ 0 w 10"/>
                <a:gd name="T59" fmla="*/ 0 h 7"/>
                <a:gd name="T60" fmla="*/ 0 w 10"/>
                <a:gd name="T61" fmla="*/ 0 h 7"/>
                <a:gd name="T62" fmla="*/ 0 w 10"/>
                <a:gd name="T63" fmla="*/ 0 h 7"/>
                <a:gd name="T64" fmla="*/ 0 w 10"/>
                <a:gd name="T65" fmla="*/ 0 h 7"/>
                <a:gd name="T66" fmla="*/ 0 w 10"/>
                <a:gd name="T67" fmla="*/ 2 h 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"/>
                <a:gd name="T103" fmla="*/ 0 h 7"/>
                <a:gd name="T104" fmla="*/ 10 w 10"/>
                <a:gd name="T105" fmla="*/ 7 h 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" h="7">
                  <a:moveTo>
                    <a:pt x="0" y="2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6"/>
                  </a:lnTo>
                  <a:lnTo>
                    <a:pt x="9" y="6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65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63" name="Freeform 76"/>
            <p:cNvSpPr>
              <a:spLocks/>
            </p:cNvSpPr>
            <p:nvPr/>
          </p:nvSpPr>
          <p:spPr bwMode="auto">
            <a:xfrm>
              <a:off x="2626" y="3445"/>
              <a:ext cx="7" cy="10"/>
            </a:xfrm>
            <a:custGeom>
              <a:avLst/>
              <a:gdLst>
                <a:gd name="T0" fmla="*/ 0 w 7"/>
                <a:gd name="T1" fmla="*/ 1 h 10"/>
                <a:gd name="T2" fmla="*/ 0 w 7"/>
                <a:gd name="T3" fmla="*/ 1 h 10"/>
                <a:gd name="T4" fmla="*/ 0 w 7"/>
                <a:gd name="T5" fmla="*/ 0 h 10"/>
                <a:gd name="T6" fmla="*/ 1 w 7"/>
                <a:gd name="T7" fmla="*/ 0 h 10"/>
                <a:gd name="T8" fmla="*/ 1 w 7"/>
                <a:gd name="T9" fmla="*/ 0 h 10"/>
                <a:gd name="T10" fmla="*/ 2 w 7"/>
                <a:gd name="T11" fmla="*/ 0 h 10"/>
                <a:gd name="T12" fmla="*/ 2 w 7"/>
                <a:gd name="T13" fmla="*/ 0 h 10"/>
                <a:gd name="T14" fmla="*/ 3 w 7"/>
                <a:gd name="T15" fmla="*/ 0 h 10"/>
                <a:gd name="T16" fmla="*/ 3 w 7"/>
                <a:gd name="T17" fmla="*/ 1 h 10"/>
                <a:gd name="T18" fmla="*/ 3 w 7"/>
                <a:gd name="T19" fmla="*/ 1 h 10"/>
                <a:gd name="T20" fmla="*/ 3 w 7"/>
                <a:gd name="T21" fmla="*/ 1 h 10"/>
                <a:gd name="T22" fmla="*/ 5 w 7"/>
                <a:gd name="T23" fmla="*/ 2 h 10"/>
                <a:gd name="T24" fmla="*/ 5 w 7"/>
                <a:gd name="T25" fmla="*/ 2 h 10"/>
                <a:gd name="T26" fmla="*/ 5 w 7"/>
                <a:gd name="T27" fmla="*/ 2 h 10"/>
                <a:gd name="T28" fmla="*/ 5 w 7"/>
                <a:gd name="T29" fmla="*/ 4 h 10"/>
                <a:gd name="T30" fmla="*/ 6 w 7"/>
                <a:gd name="T31" fmla="*/ 4 h 10"/>
                <a:gd name="T32" fmla="*/ 6 w 7"/>
                <a:gd name="T33" fmla="*/ 5 h 10"/>
                <a:gd name="T34" fmla="*/ 6 w 7"/>
                <a:gd name="T35" fmla="*/ 5 h 10"/>
                <a:gd name="T36" fmla="*/ 6 w 7"/>
                <a:gd name="T37" fmla="*/ 5 h 10"/>
                <a:gd name="T38" fmla="*/ 7 w 7"/>
                <a:gd name="T39" fmla="*/ 6 h 10"/>
                <a:gd name="T40" fmla="*/ 7 w 7"/>
                <a:gd name="T41" fmla="*/ 6 h 10"/>
                <a:gd name="T42" fmla="*/ 7 w 7"/>
                <a:gd name="T43" fmla="*/ 7 h 10"/>
                <a:gd name="T44" fmla="*/ 6 w 7"/>
                <a:gd name="T45" fmla="*/ 7 h 10"/>
                <a:gd name="T46" fmla="*/ 6 w 7"/>
                <a:gd name="T47" fmla="*/ 7 h 10"/>
                <a:gd name="T48" fmla="*/ 6 w 7"/>
                <a:gd name="T49" fmla="*/ 7 h 10"/>
                <a:gd name="T50" fmla="*/ 6 w 7"/>
                <a:gd name="T51" fmla="*/ 9 h 10"/>
                <a:gd name="T52" fmla="*/ 5 w 7"/>
                <a:gd name="T53" fmla="*/ 9 h 10"/>
                <a:gd name="T54" fmla="*/ 5 w 7"/>
                <a:gd name="T55" fmla="*/ 10 h 10"/>
                <a:gd name="T56" fmla="*/ 5 w 7"/>
                <a:gd name="T57" fmla="*/ 10 h 10"/>
                <a:gd name="T58" fmla="*/ 0 w 7"/>
                <a:gd name="T59" fmla="*/ 1 h 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"/>
                <a:gd name="T91" fmla="*/ 0 h 10"/>
                <a:gd name="T92" fmla="*/ 7 w 7"/>
                <a:gd name="T93" fmla="*/ 10 h 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" h="10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7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5" y="9"/>
                  </a:lnTo>
                  <a:lnTo>
                    <a:pt x="5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64" name="Freeform 77"/>
            <p:cNvSpPr>
              <a:spLocks/>
            </p:cNvSpPr>
            <p:nvPr/>
          </p:nvSpPr>
          <p:spPr bwMode="auto">
            <a:xfrm>
              <a:off x="2484" y="3446"/>
              <a:ext cx="147" cy="118"/>
            </a:xfrm>
            <a:custGeom>
              <a:avLst/>
              <a:gdLst>
                <a:gd name="T0" fmla="*/ 10 w 152"/>
                <a:gd name="T1" fmla="*/ 118 h 113"/>
                <a:gd name="T2" fmla="*/ 17 w 152"/>
                <a:gd name="T3" fmla="*/ 112 h 113"/>
                <a:gd name="T4" fmla="*/ 144 w 152"/>
                <a:gd name="T5" fmla="*/ 15 h 113"/>
                <a:gd name="T6" fmla="*/ 147 w 152"/>
                <a:gd name="T7" fmla="*/ 10 h 113"/>
                <a:gd name="T8" fmla="*/ 139 w 152"/>
                <a:gd name="T9" fmla="*/ 0 h 113"/>
                <a:gd name="T10" fmla="*/ 134 w 152"/>
                <a:gd name="T11" fmla="*/ 1 h 113"/>
                <a:gd name="T12" fmla="*/ 7 w 152"/>
                <a:gd name="T13" fmla="*/ 95 h 113"/>
                <a:gd name="T14" fmla="*/ 0 w 152"/>
                <a:gd name="T15" fmla="*/ 101 h 113"/>
                <a:gd name="T16" fmla="*/ 10 w 152"/>
                <a:gd name="T17" fmla="*/ 118 h 1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2"/>
                <a:gd name="T28" fmla="*/ 0 h 113"/>
                <a:gd name="T29" fmla="*/ 152 w 152"/>
                <a:gd name="T30" fmla="*/ 113 h 1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2" h="113">
                  <a:moveTo>
                    <a:pt x="10" y="113"/>
                  </a:moveTo>
                  <a:lnTo>
                    <a:pt x="18" y="107"/>
                  </a:lnTo>
                  <a:lnTo>
                    <a:pt x="149" y="14"/>
                  </a:lnTo>
                  <a:lnTo>
                    <a:pt x="152" y="10"/>
                  </a:lnTo>
                  <a:lnTo>
                    <a:pt x="144" y="0"/>
                  </a:lnTo>
                  <a:lnTo>
                    <a:pt x="139" y="1"/>
                  </a:lnTo>
                  <a:lnTo>
                    <a:pt x="7" y="91"/>
                  </a:lnTo>
                  <a:lnTo>
                    <a:pt x="0" y="97"/>
                  </a:lnTo>
                  <a:lnTo>
                    <a:pt x="10" y="113"/>
                  </a:lnTo>
                  <a:close/>
                </a:path>
              </a:pathLst>
            </a:custGeom>
            <a:solidFill>
              <a:srgbClr val="FAF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65" name="Freeform 78"/>
            <p:cNvSpPr>
              <a:spLocks/>
            </p:cNvSpPr>
            <p:nvPr/>
          </p:nvSpPr>
          <p:spPr bwMode="auto">
            <a:xfrm>
              <a:off x="2532" y="3546"/>
              <a:ext cx="23" cy="34"/>
            </a:xfrm>
            <a:custGeom>
              <a:avLst/>
              <a:gdLst>
                <a:gd name="T0" fmla="*/ 1 w 23"/>
                <a:gd name="T1" fmla="*/ 34 h 33"/>
                <a:gd name="T2" fmla="*/ 3 w 23"/>
                <a:gd name="T3" fmla="*/ 33 h 33"/>
                <a:gd name="T4" fmla="*/ 7 w 23"/>
                <a:gd name="T5" fmla="*/ 32 h 33"/>
                <a:gd name="T6" fmla="*/ 10 w 23"/>
                <a:gd name="T7" fmla="*/ 30 h 33"/>
                <a:gd name="T8" fmla="*/ 12 w 23"/>
                <a:gd name="T9" fmla="*/ 29 h 33"/>
                <a:gd name="T10" fmla="*/ 15 w 23"/>
                <a:gd name="T11" fmla="*/ 28 h 33"/>
                <a:gd name="T12" fmla="*/ 17 w 23"/>
                <a:gd name="T13" fmla="*/ 27 h 33"/>
                <a:gd name="T14" fmla="*/ 20 w 23"/>
                <a:gd name="T15" fmla="*/ 25 h 33"/>
                <a:gd name="T16" fmla="*/ 21 w 23"/>
                <a:gd name="T17" fmla="*/ 24 h 33"/>
                <a:gd name="T18" fmla="*/ 23 w 23"/>
                <a:gd name="T19" fmla="*/ 24 h 33"/>
                <a:gd name="T20" fmla="*/ 20 w 23"/>
                <a:gd name="T21" fmla="*/ 24 h 33"/>
                <a:gd name="T22" fmla="*/ 16 w 23"/>
                <a:gd name="T23" fmla="*/ 27 h 33"/>
                <a:gd name="T24" fmla="*/ 11 w 23"/>
                <a:gd name="T25" fmla="*/ 29 h 33"/>
                <a:gd name="T26" fmla="*/ 7 w 23"/>
                <a:gd name="T27" fmla="*/ 30 h 33"/>
                <a:gd name="T28" fmla="*/ 5 w 23"/>
                <a:gd name="T29" fmla="*/ 32 h 33"/>
                <a:gd name="T30" fmla="*/ 3 w 23"/>
                <a:gd name="T31" fmla="*/ 30 h 33"/>
                <a:gd name="T32" fmla="*/ 6 w 23"/>
                <a:gd name="T33" fmla="*/ 29 h 33"/>
                <a:gd name="T34" fmla="*/ 7 w 23"/>
                <a:gd name="T35" fmla="*/ 28 h 33"/>
                <a:gd name="T36" fmla="*/ 10 w 23"/>
                <a:gd name="T37" fmla="*/ 27 h 33"/>
                <a:gd name="T38" fmla="*/ 11 w 23"/>
                <a:gd name="T39" fmla="*/ 25 h 33"/>
                <a:gd name="T40" fmla="*/ 14 w 23"/>
                <a:gd name="T41" fmla="*/ 24 h 33"/>
                <a:gd name="T42" fmla="*/ 15 w 23"/>
                <a:gd name="T43" fmla="*/ 23 h 33"/>
                <a:gd name="T44" fmla="*/ 16 w 23"/>
                <a:gd name="T45" fmla="*/ 21 h 33"/>
                <a:gd name="T46" fmla="*/ 17 w 23"/>
                <a:gd name="T47" fmla="*/ 19 h 33"/>
                <a:gd name="T48" fmla="*/ 15 w 23"/>
                <a:gd name="T49" fmla="*/ 21 h 33"/>
                <a:gd name="T50" fmla="*/ 12 w 23"/>
                <a:gd name="T51" fmla="*/ 24 h 33"/>
                <a:gd name="T52" fmla="*/ 10 w 23"/>
                <a:gd name="T53" fmla="*/ 25 h 33"/>
                <a:gd name="T54" fmla="*/ 6 w 23"/>
                <a:gd name="T55" fmla="*/ 28 h 33"/>
                <a:gd name="T56" fmla="*/ 5 w 23"/>
                <a:gd name="T57" fmla="*/ 29 h 33"/>
                <a:gd name="T58" fmla="*/ 5 w 23"/>
                <a:gd name="T59" fmla="*/ 28 h 33"/>
                <a:gd name="T60" fmla="*/ 5 w 23"/>
                <a:gd name="T61" fmla="*/ 27 h 33"/>
                <a:gd name="T62" fmla="*/ 6 w 23"/>
                <a:gd name="T63" fmla="*/ 24 h 33"/>
                <a:gd name="T64" fmla="*/ 7 w 23"/>
                <a:gd name="T65" fmla="*/ 23 h 33"/>
                <a:gd name="T66" fmla="*/ 7 w 23"/>
                <a:gd name="T67" fmla="*/ 21 h 33"/>
                <a:gd name="T68" fmla="*/ 8 w 23"/>
                <a:gd name="T69" fmla="*/ 19 h 33"/>
                <a:gd name="T70" fmla="*/ 10 w 23"/>
                <a:gd name="T71" fmla="*/ 15 h 33"/>
                <a:gd name="T72" fmla="*/ 11 w 23"/>
                <a:gd name="T73" fmla="*/ 11 h 33"/>
                <a:gd name="T74" fmla="*/ 12 w 23"/>
                <a:gd name="T75" fmla="*/ 9 h 33"/>
                <a:gd name="T76" fmla="*/ 14 w 23"/>
                <a:gd name="T77" fmla="*/ 6 h 33"/>
                <a:gd name="T78" fmla="*/ 16 w 23"/>
                <a:gd name="T79" fmla="*/ 4 h 33"/>
                <a:gd name="T80" fmla="*/ 17 w 23"/>
                <a:gd name="T81" fmla="*/ 3 h 33"/>
                <a:gd name="T82" fmla="*/ 19 w 23"/>
                <a:gd name="T83" fmla="*/ 0 h 33"/>
                <a:gd name="T84" fmla="*/ 19 w 23"/>
                <a:gd name="T85" fmla="*/ 0 h 33"/>
                <a:gd name="T86" fmla="*/ 17 w 23"/>
                <a:gd name="T87" fmla="*/ 1 h 33"/>
                <a:gd name="T88" fmla="*/ 16 w 23"/>
                <a:gd name="T89" fmla="*/ 3 h 33"/>
                <a:gd name="T90" fmla="*/ 14 w 23"/>
                <a:gd name="T91" fmla="*/ 5 h 33"/>
                <a:gd name="T92" fmla="*/ 12 w 23"/>
                <a:gd name="T93" fmla="*/ 6 h 33"/>
                <a:gd name="T94" fmla="*/ 11 w 23"/>
                <a:gd name="T95" fmla="*/ 9 h 33"/>
                <a:gd name="T96" fmla="*/ 11 w 23"/>
                <a:gd name="T97" fmla="*/ 10 h 33"/>
                <a:gd name="T98" fmla="*/ 10 w 23"/>
                <a:gd name="T99" fmla="*/ 11 h 33"/>
                <a:gd name="T100" fmla="*/ 8 w 23"/>
                <a:gd name="T101" fmla="*/ 14 h 33"/>
                <a:gd name="T102" fmla="*/ 7 w 23"/>
                <a:gd name="T103" fmla="*/ 15 h 33"/>
                <a:gd name="T104" fmla="*/ 6 w 23"/>
                <a:gd name="T105" fmla="*/ 18 h 33"/>
                <a:gd name="T106" fmla="*/ 6 w 23"/>
                <a:gd name="T107" fmla="*/ 20 h 33"/>
                <a:gd name="T108" fmla="*/ 6 w 23"/>
                <a:gd name="T109" fmla="*/ 23 h 33"/>
                <a:gd name="T110" fmla="*/ 5 w 23"/>
                <a:gd name="T111" fmla="*/ 27 h 33"/>
                <a:gd name="T112" fmla="*/ 0 w 23"/>
                <a:gd name="T113" fmla="*/ 34 h 3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3"/>
                <a:gd name="T172" fmla="*/ 0 h 33"/>
                <a:gd name="T173" fmla="*/ 23 w 23"/>
                <a:gd name="T174" fmla="*/ 33 h 3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3" h="33">
                  <a:moveTo>
                    <a:pt x="0" y="33"/>
                  </a:moveTo>
                  <a:lnTo>
                    <a:pt x="0" y="33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2" y="32"/>
                  </a:lnTo>
                  <a:lnTo>
                    <a:pt x="3" y="32"/>
                  </a:lnTo>
                  <a:lnTo>
                    <a:pt x="5" y="32"/>
                  </a:lnTo>
                  <a:lnTo>
                    <a:pt x="6" y="31"/>
                  </a:lnTo>
                  <a:lnTo>
                    <a:pt x="7" y="31"/>
                  </a:lnTo>
                  <a:lnTo>
                    <a:pt x="8" y="31"/>
                  </a:lnTo>
                  <a:lnTo>
                    <a:pt x="10" y="29"/>
                  </a:lnTo>
                  <a:lnTo>
                    <a:pt x="11" y="29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7"/>
                  </a:lnTo>
                  <a:lnTo>
                    <a:pt x="15" y="27"/>
                  </a:lnTo>
                  <a:lnTo>
                    <a:pt x="16" y="27"/>
                  </a:lnTo>
                  <a:lnTo>
                    <a:pt x="16" y="26"/>
                  </a:lnTo>
                  <a:lnTo>
                    <a:pt x="17" y="26"/>
                  </a:lnTo>
                  <a:lnTo>
                    <a:pt x="19" y="24"/>
                  </a:lnTo>
                  <a:lnTo>
                    <a:pt x="20" y="24"/>
                  </a:lnTo>
                  <a:lnTo>
                    <a:pt x="20" y="23"/>
                  </a:lnTo>
                  <a:lnTo>
                    <a:pt x="21" y="23"/>
                  </a:lnTo>
                  <a:lnTo>
                    <a:pt x="23" y="23"/>
                  </a:lnTo>
                  <a:lnTo>
                    <a:pt x="23" y="22"/>
                  </a:lnTo>
                  <a:lnTo>
                    <a:pt x="23" y="23"/>
                  </a:lnTo>
                  <a:lnTo>
                    <a:pt x="21" y="23"/>
                  </a:lnTo>
                  <a:lnTo>
                    <a:pt x="20" y="23"/>
                  </a:lnTo>
                  <a:lnTo>
                    <a:pt x="19" y="24"/>
                  </a:lnTo>
                  <a:lnTo>
                    <a:pt x="17" y="24"/>
                  </a:lnTo>
                  <a:lnTo>
                    <a:pt x="16" y="26"/>
                  </a:lnTo>
                  <a:lnTo>
                    <a:pt x="15" y="26"/>
                  </a:lnTo>
                  <a:lnTo>
                    <a:pt x="12" y="27"/>
                  </a:lnTo>
                  <a:lnTo>
                    <a:pt x="11" y="28"/>
                  </a:lnTo>
                  <a:lnTo>
                    <a:pt x="10" y="28"/>
                  </a:lnTo>
                  <a:lnTo>
                    <a:pt x="8" y="29"/>
                  </a:lnTo>
                  <a:lnTo>
                    <a:pt x="7" y="29"/>
                  </a:lnTo>
                  <a:lnTo>
                    <a:pt x="6" y="29"/>
                  </a:lnTo>
                  <a:lnTo>
                    <a:pt x="5" y="31"/>
                  </a:lnTo>
                  <a:lnTo>
                    <a:pt x="3" y="31"/>
                  </a:lnTo>
                  <a:lnTo>
                    <a:pt x="3" y="29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7" y="27"/>
                  </a:lnTo>
                  <a:lnTo>
                    <a:pt x="8" y="27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1" y="24"/>
                  </a:lnTo>
                  <a:lnTo>
                    <a:pt x="12" y="24"/>
                  </a:lnTo>
                  <a:lnTo>
                    <a:pt x="12" y="23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5" y="22"/>
                  </a:lnTo>
                  <a:lnTo>
                    <a:pt x="16" y="20"/>
                  </a:lnTo>
                  <a:lnTo>
                    <a:pt x="17" y="19"/>
                  </a:lnTo>
                  <a:lnTo>
                    <a:pt x="17" y="18"/>
                  </a:lnTo>
                  <a:lnTo>
                    <a:pt x="16" y="19"/>
                  </a:lnTo>
                  <a:lnTo>
                    <a:pt x="15" y="20"/>
                  </a:lnTo>
                  <a:lnTo>
                    <a:pt x="14" y="22"/>
                  </a:lnTo>
                  <a:lnTo>
                    <a:pt x="12" y="23"/>
                  </a:lnTo>
                  <a:lnTo>
                    <a:pt x="11" y="23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7" y="26"/>
                  </a:lnTo>
                  <a:lnTo>
                    <a:pt x="6" y="27"/>
                  </a:lnTo>
                  <a:lnTo>
                    <a:pt x="5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5" y="27"/>
                  </a:lnTo>
                  <a:lnTo>
                    <a:pt x="5" y="26"/>
                  </a:lnTo>
                  <a:lnTo>
                    <a:pt x="6" y="24"/>
                  </a:lnTo>
                  <a:lnTo>
                    <a:pt x="6" y="23"/>
                  </a:lnTo>
                  <a:lnTo>
                    <a:pt x="6" y="22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19"/>
                  </a:lnTo>
                  <a:lnTo>
                    <a:pt x="8" y="19"/>
                  </a:lnTo>
                  <a:lnTo>
                    <a:pt x="8" y="18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15"/>
                  </a:lnTo>
                  <a:lnTo>
                    <a:pt x="10" y="14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2" y="10"/>
                  </a:lnTo>
                  <a:lnTo>
                    <a:pt x="12" y="9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6" y="4"/>
                  </a:lnTo>
                  <a:lnTo>
                    <a:pt x="17" y="3"/>
                  </a:lnTo>
                  <a:lnTo>
                    <a:pt x="19" y="1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4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1" y="9"/>
                  </a:lnTo>
                  <a:lnTo>
                    <a:pt x="11" y="10"/>
                  </a:lnTo>
                  <a:lnTo>
                    <a:pt x="10" y="11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4"/>
                  </a:lnTo>
                  <a:lnTo>
                    <a:pt x="7" y="15"/>
                  </a:lnTo>
                  <a:lnTo>
                    <a:pt x="7" y="17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19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6" y="23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3" y="27"/>
                  </a:lnTo>
                  <a:lnTo>
                    <a:pt x="3" y="28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A65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66" name="Freeform 79"/>
            <p:cNvSpPr>
              <a:spLocks/>
            </p:cNvSpPr>
            <p:nvPr/>
          </p:nvSpPr>
          <p:spPr bwMode="auto">
            <a:xfrm>
              <a:off x="2479" y="3521"/>
              <a:ext cx="2" cy="11"/>
            </a:xfrm>
            <a:custGeom>
              <a:avLst/>
              <a:gdLst>
                <a:gd name="T0" fmla="*/ 0 w 2"/>
                <a:gd name="T1" fmla="*/ 1 h 11"/>
                <a:gd name="T2" fmla="*/ 0 w 2"/>
                <a:gd name="T3" fmla="*/ 1 h 11"/>
                <a:gd name="T4" fmla="*/ 0 w 2"/>
                <a:gd name="T5" fmla="*/ 2 h 11"/>
                <a:gd name="T6" fmla="*/ 0 w 2"/>
                <a:gd name="T7" fmla="*/ 2 h 11"/>
                <a:gd name="T8" fmla="*/ 0 w 2"/>
                <a:gd name="T9" fmla="*/ 4 h 11"/>
                <a:gd name="T10" fmla="*/ 0 w 2"/>
                <a:gd name="T11" fmla="*/ 4 h 11"/>
                <a:gd name="T12" fmla="*/ 0 w 2"/>
                <a:gd name="T13" fmla="*/ 5 h 11"/>
                <a:gd name="T14" fmla="*/ 0 w 2"/>
                <a:gd name="T15" fmla="*/ 6 h 11"/>
                <a:gd name="T16" fmla="*/ 0 w 2"/>
                <a:gd name="T17" fmla="*/ 6 h 11"/>
                <a:gd name="T18" fmla="*/ 0 w 2"/>
                <a:gd name="T19" fmla="*/ 7 h 11"/>
                <a:gd name="T20" fmla="*/ 0 w 2"/>
                <a:gd name="T21" fmla="*/ 7 h 11"/>
                <a:gd name="T22" fmla="*/ 0 w 2"/>
                <a:gd name="T23" fmla="*/ 9 h 11"/>
                <a:gd name="T24" fmla="*/ 0 w 2"/>
                <a:gd name="T25" fmla="*/ 10 h 11"/>
                <a:gd name="T26" fmla="*/ 0 w 2"/>
                <a:gd name="T27" fmla="*/ 10 h 11"/>
                <a:gd name="T28" fmla="*/ 0 w 2"/>
                <a:gd name="T29" fmla="*/ 11 h 11"/>
                <a:gd name="T30" fmla="*/ 1 w 2"/>
                <a:gd name="T31" fmla="*/ 10 h 11"/>
                <a:gd name="T32" fmla="*/ 1 w 2"/>
                <a:gd name="T33" fmla="*/ 10 h 11"/>
                <a:gd name="T34" fmla="*/ 1 w 2"/>
                <a:gd name="T35" fmla="*/ 10 h 11"/>
                <a:gd name="T36" fmla="*/ 2 w 2"/>
                <a:gd name="T37" fmla="*/ 10 h 11"/>
                <a:gd name="T38" fmla="*/ 2 w 2"/>
                <a:gd name="T39" fmla="*/ 11 h 11"/>
                <a:gd name="T40" fmla="*/ 2 w 2"/>
                <a:gd name="T41" fmla="*/ 10 h 11"/>
                <a:gd name="T42" fmla="*/ 2 w 2"/>
                <a:gd name="T43" fmla="*/ 10 h 11"/>
                <a:gd name="T44" fmla="*/ 2 w 2"/>
                <a:gd name="T45" fmla="*/ 9 h 11"/>
                <a:gd name="T46" fmla="*/ 2 w 2"/>
                <a:gd name="T47" fmla="*/ 9 h 11"/>
                <a:gd name="T48" fmla="*/ 1 w 2"/>
                <a:gd name="T49" fmla="*/ 9 h 11"/>
                <a:gd name="T50" fmla="*/ 1 w 2"/>
                <a:gd name="T51" fmla="*/ 7 h 11"/>
                <a:gd name="T52" fmla="*/ 1 w 2"/>
                <a:gd name="T53" fmla="*/ 7 h 11"/>
                <a:gd name="T54" fmla="*/ 1 w 2"/>
                <a:gd name="T55" fmla="*/ 6 h 11"/>
                <a:gd name="T56" fmla="*/ 1 w 2"/>
                <a:gd name="T57" fmla="*/ 6 h 11"/>
                <a:gd name="T58" fmla="*/ 0 w 2"/>
                <a:gd name="T59" fmla="*/ 5 h 11"/>
                <a:gd name="T60" fmla="*/ 0 w 2"/>
                <a:gd name="T61" fmla="*/ 5 h 11"/>
                <a:gd name="T62" fmla="*/ 0 w 2"/>
                <a:gd name="T63" fmla="*/ 4 h 11"/>
                <a:gd name="T64" fmla="*/ 0 w 2"/>
                <a:gd name="T65" fmla="*/ 4 h 11"/>
                <a:gd name="T66" fmla="*/ 0 w 2"/>
                <a:gd name="T67" fmla="*/ 4 h 11"/>
                <a:gd name="T68" fmla="*/ 0 w 2"/>
                <a:gd name="T69" fmla="*/ 2 h 11"/>
                <a:gd name="T70" fmla="*/ 0 w 2"/>
                <a:gd name="T71" fmla="*/ 1 h 11"/>
                <a:gd name="T72" fmla="*/ 0 w 2"/>
                <a:gd name="T73" fmla="*/ 0 h 11"/>
                <a:gd name="T74" fmla="*/ 0 w 2"/>
                <a:gd name="T75" fmla="*/ 0 h 11"/>
                <a:gd name="T76" fmla="*/ 0 w 2"/>
                <a:gd name="T77" fmla="*/ 1 h 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"/>
                <a:gd name="T118" fmla="*/ 0 h 11"/>
                <a:gd name="T119" fmla="*/ 2 w 2"/>
                <a:gd name="T120" fmla="*/ 11 h 1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" h="11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0"/>
                  </a:lnTo>
                  <a:lnTo>
                    <a:pt x="2" y="10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9"/>
                  </a:lnTo>
                  <a:lnTo>
                    <a:pt x="1" y="9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5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67" name="Freeform 80"/>
            <p:cNvSpPr>
              <a:spLocks/>
            </p:cNvSpPr>
            <p:nvPr/>
          </p:nvSpPr>
          <p:spPr bwMode="auto">
            <a:xfrm>
              <a:off x="2427" y="3555"/>
              <a:ext cx="9" cy="5"/>
            </a:xfrm>
            <a:custGeom>
              <a:avLst/>
              <a:gdLst>
                <a:gd name="T0" fmla="*/ 5 w 9"/>
                <a:gd name="T1" fmla="*/ 5 h 5"/>
                <a:gd name="T2" fmla="*/ 5 w 9"/>
                <a:gd name="T3" fmla="*/ 5 h 5"/>
                <a:gd name="T4" fmla="*/ 5 w 9"/>
                <a:gd name="T5" fmla="*/ 5 h 5"/>
                <a:gd name="T6" fmla="*/ 5 w 9"/>
                <a:gd name="T7" fmla="*/ 4 h 5"/>
                <a:gd name="T8" fmla="*/ 5 w 9"/>
                <a:gd name="T9" fmla="*/ 4 h 5"/>
                <a:gd name="T10" fmla="*/ 4 w 9"/>
                <a:gd name="T11" fmla="*/ 4 h 5"/>
                <a:gd name="T12" fmla="*/ 4 w 9"/>
                <a:gd name="T13" fmla="*/ 2 h 5"/>
                <a:gd name="T14" fmla="*/ 3 w 9"/>
                <a:gd name="T15" fmla="*/ 2 h 5"/>
                <a:gd name="T16" fmla="*/ 3 w 9"/>
                <a:gd name="T17" fmla="*/ 2 h 5"/>
                <a:gd name="T18" fmla="*/ 2 w 9"/>
                <a:gd name="T19" fmla="*/ 1 h 5"/>
                <a:gd name="T20" fmla="*/ 2 w 9"/>
                <a:gd name="T21" fmla="*/ 1 h 5"/>
                <a:gd name="T22" fmla="*/ 0 w 9"/>
                <a:gd name="T23" fmla="*/ 0 h 5"/>
                <a:gd name="T24" fmla="*/ 0 w 9"/>
                <a:gd name="T25" fmla="*/ 0 h 5"/>
                <a:gd name="T26" fmla="*/ 0 w 9"/>
                <a:gd name="T27" fmla="*/ 0 h 5"/>
                <a:gd name="T28" fmla="*/ 2 w 9"/>
                <a:gd name="T29" fmla="*/ 0 h 5"/>
                <a:gd name="T30" fmla="*/ 2 w 9"/>
                <a:gd name="T31" fmla="*/ 0 h 5"/>
                <a:gd name="T32" fmla="*/ 3 w 9"/>
                <a:gd name="T33" fmla="*/ 1 h 5"/>
                <a:gd name="T34" fmla="*/ 3 w 9"/>
                <a:gd name="T35" fmla="*/ 1 h 5"/>
                <a:gd name="T36" fmla="*/ 4 w 9"/>
                <a:gd name="T37" fmla="*/ 2 h 5"/>
                <a:gd name="T38" fmla="*/ 4 w 9"/>
                <a:gd name="T39" fmla="*/ 2 h 5"/>
                <a:gd name="T40" fmla="*/ 5 w 9"/>
                <a:gd name="T41" fmla="*/ 2 h 5"/>
                <a:gd name="T42" fmla="*/ 5 w 9"/>
                <a:gd name="T43" fmla="*/ 4 h 5"/>
                <a:gd name="T44" fmla="*/ 7 w 9"/>
                <a:gd name="T45" fmla="*/ 4 h 5"/>
                <a:gd name="T46" fmla="*/ 8 w 9"/>
                <a:gd name="T47" fmla="*/ 4 h 5"/>
                <a:gd name="T48" fmla="*/ 8 w 9"/>
                <a:gd name="T49" fmla="*/ 4 h 5"/>
                <a:gd name="T50" fmla="*/ 9 w 9"/>
                <a:gd name="T51" fmla="*/ 4 h 5"/>
                <a:gd name="T52" fmla="*/ 8 w 9"/>
                <a:gd name="T53" fmla="*/ 4 h 5"/>
                <a:gd name="T54" fmla="*/ 8 w 9"/>
                <a:gd name="T55" fmla="*/ 5 h 5"/>
                <a:gd name="T56" fmla="*/ 7 w 9"/>
                <a:gd name="T57" fmla="*/ 5 h 5"/>
                <a:gd name="T58" fmla="*/ 7 w 9"/>
                <a:gd name="T59" fmla="*/ 5 h 5"/>
                <a:gd name="T60" fmla="*/ 5 w 9"/>
                <a:gd name="T61" fmla="*/ 5 h 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"/>
                <a:gd name="T94" fmla="*/ 0 h 5"/>
                <a:gd name="T95" fmla="*/ 9 w 9"/>
                <a:gd name="T96" fmla="*/ 5 h 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" h="5">
                  <a:moveTo>
                    <a:pt x="5" y="5"/>
                  </a:moveTo>
                  <a:lnTo>
                    <a:pt x="5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A65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68" name="Freeform 81"/>
            <p:cNvSpPr>
              <a:spLocks/>
            </p:cNvSpPr>
            <p:nvPr/>
          </p:nvSpPr>
          <p:spPr bwMode="auto">
            <a:xfrm>
              <a:off x="2488" y="3493"/>
              <a:ext cx="1" cy="4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0 h 4"/>
                <a:gd name="T6" fmla="*/ 0 w 1"/>
                <a:gd name="T7" fmla="*/ 1 h 4"/>
                <a:gd name="T8" fmla="*/ 0 w 1"/>
                <a:gd name="T9" fmla="*/ 1 h 4"/>
                <a:gd name="T10" fmla="*/ 0 w 1"/>
                <a:gd name="T11" fmla="*/ 2 h 4"/>
                <a:gd name="T12" fmla="*/ 0 w 1"/>
                <a:gd name="T13" fmla="*/ 4 h 4"/>
                <a:gd name="T14" fmla="*/ 0 w 1"/>
                <a:gd name="T15" fmla="*/ 4 h 4"/>
                <a:gd name="T16" fmla="*/ 0 w 1"/>
                <a:gd name="T17" fmla="*/ 4 h 4"/>
                <a:gd name="T18" fmla="*/ 0 w 1"/>
                <a:gd name="T19" fmla="*/ 2 h 4"/>
                <a:gd name="T20" fmla="*/ 0 w 1"/>
                <a:gd name="T21" fmla="*/ 2 h 4"/>
                <a:gd name="T22" fmla="*/ 0 w 1"/>
                <a:gd name="T23" fmla="*/ 1 h 4"/>
                <a:gd name="T24" fmla="*/ 0 w 1"/>
                <a:gd name="T25" fmla="*/ 1 h 4"/>
                <a:gd name="T26" fmla="*/ 0 w 1"/>
                <a:gd name="T27" fmla="*/ 0 h 4"/>
                <a:gd name="T28" fmla="*/ 0 w 1"/>
                <a:gd name="T29" fmla="*/ 0 h 4"/>
                <a:gd name="T30" fmla="*/ 0 w 1"/>
                <a:gd name="T31" fmla="*/ 0 h 4"/>
                <a:gd name="T32" fmla="*/ 0 w 1"/>
                <a:gd name="T33" fmla="*/ 0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"/>
                <a:gd name="T52" fmla="*/ 0 h 4"/>
                <a:gd name="T53" fmla="*/ 1 w 1"/>
                <a:gd name="T54" fmla="*/ 4 h 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7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69" name="Freeform 82"/>
            <p:cNvSpPr>
              <a:spLocks/>
            </p:cNvSpPr>
            <p:nvPr/>
          </p:nvSpPr>
          <p:spPr bwMode="auto">
            <a:xfrm>
              <a:off x="2479" y="3492"/>
              <a:ext cx="1" cy="5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0 h 5"/>
                <a:gd name="T6" fmla="*/ 0 w 1"/>
                <a:gd name="T7" fmla="*/ 1 h 5"/>
                <a:gd name="T8" fmla="*/ 0 w 1"/>
                <a:gd name="T9" fmla="*/ 2 h 5"/>
                <a:gd name="T10" fmla="*/ 0 w 1"/>
                <a:gd name="T11" fmla="*/ 2 h 5"/>
                <a:gd name="T12" fmla="*/ 0 w 1"/>
                <a:gd name="T13" fmla="*/ 3 h 5"/>
                <a:gd name="T14" fmla="*/ 0 w 1"/>
                <a:gd name="T15" fmla="*/ 5 h 5"/>
                <a:gd name="T16" fmla="*/ 0 w 1"/>
                <a:gd name="T17" fmla="*/ 5 h 5"/>
                <a:gd name="T18" fmla="*/ 0 w 1"/>
                <a:gd name="T19" fmla="*/ 3 h 5"/>
                <a:gd name="T20" fmla="*/ 0 w 1"/>
                <a:gd name="T21" fmla="*/ 3 h 5"/>
                <a:gd name="T22" fmla="*/ 0 w 1"/>
                <a:gd name="T23" fmla="*/ 2 h 5"/>
                <a:gd name="T24" fmla="*/ 0 w 1"/>
                <a:gd name="T25" fmla="*/ 2 h 5"/>
                <a:gd name="T26" fmla="*/ 0 w 1"/>
                <a:gd name="T27" fmla="*/ 1 h 5"/>
                <a:gd name="T28" fmla="*/ 0 w 1"/>
                <a:gd name="T29" fmla="*/ 1 h 5"/>
                <a:gd name="T30" fmla="*/ 0 w 1"/>
                <a:gd name="T31" fmla="*/ 0 h 5"/>
                <a:gd name="T32" fmla="*/ 0 w 1"/>
                <a:gd name="T33" fmla="*/ 0 h 5"/>
                <a:gd name="T34" fmla="*/ 0 w 1"/>
                <a:gd name="T35" fmla="*/ 0 h 5"/>
                <a:gd name="T36" fmla="*/ 0 w 1"/>
                <a:gd name="T37" fmla="*/ 0 h 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"/>
                <a:gd name="T58" fmla="*/ 0 h 5"/>
                <a:gd name="T59" fmla="*/ 1 w 1"/>
                <a:gd name="T60" fmla="*/ 5 h 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" h="5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7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70" name="Freeform 83"/>
            <p:cNvSpPr>
              <a:spLocks/>
            </p:cNvSpPr>
            <p:nvPr/>
          </p:nvSpPr>
          <p:spPr bwMode="auto">
            <a:xfrm>
              <a:off x="2471" y="3492"/>
              <a:ext cx="1" cy="6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0 h 6"/>
                <a:gd name="T6" fmla="*/ 0 w 1"/>
                <a:gd name="T7" fmla="*/ 1 h 6"/>
                <a:gd name="T8" fmla="*/ 0 w 1"/>
                <a:gd name="T9" fmla="*/ 1 h 6"/>
                <a:gd name="T10" fmla="*/ 0 w 1"/>
                <a:gd name="T11" fmla="*/ 2 h 6"/>
                <a:gd name="T12" fmla="*/ 0 w 1"/>
                <a:gd name="T13" fmla="*/ 3 h 6"/>
                <a:gd name="T14" fmla="*/ 0 w 1"/>
                <a:gd name="T15" fmla="*/ 5 h 6"/>
                <a:gd name="T16" fmla="*/ 0 w 1"/>
                <a:gd name="T17" fmla="*/ 6 h 6"/>
                <a:gd name="T18" fmla="*/ 0 w 1"/>
                <a:gd name="T19" fmla="*/ 6 h 6"/>
                <a:gd name="T20" fmla="*/ 0 w 1"/>
                <a:gd name="T21" fmla="*/ 5 h 6"/>
                <a:gd name="T22" fmla="*/ 0 w 1"/>
                <a:gd name="T23" fmla="*/ 3 h 6"/>
                <a:gd name="T24" fmla="*/ 0 w 1"/>
                <a:gd name="T25" fmla="*/ 2 h 6"/>
                <a:gd name="T26" fmla="*/ 0 w 1"/>
                <a:gd name="T27" fmla="*/ 2 h 6"/>
                <a:gd name="T28" fmla="*/ 0 w 1"/>
                <a:gd name="T29" fmla="*/ 1 h 6"/>
                <a:gd name="T30" fmla="*/ 0 w 1"/>
                <a:gd name="T31" fmla="*/ 0 h 6"/>
                <a:gd name="T32" fmla="*/ 0 w 1"/>
                <a:gd name="T33" fmla="*/ 0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"/>
                <a:gd name="T52" fmla="*/ 0 h 6"/>
                <a:gd name="T53" fmla="*/ 1 w 1"/>
                <a:gd name="T54" fmla="*/ 6 h 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7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71" name="Freeform 84"/>
            <p:cNvSpPr>
              <a:spLocks/>
            </p:cNvSpPr>
            <p:nvPr/>
          </p:nvSpPr>
          <p:spPr bwMode="auto">
            <a:xfrm>
              <a:off x="2462" y="3498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0 w 3"/>
                <a:gd name="T5" fmla="*/ 1 h 4"/>
                <a:gd name="T6" fmla="*/ 1 w 3"/>
                <a:gd name="T7" fmla="*/ 1 h 4"/>
                <a:gd name="T8" fmla="*/ 1 w 3"/>
                <a:gd name="T9" fmla="*/ 3 h 4"/>
                <a:gd name="T10" fmla="*/ 1 w 3"/>
                <a:gd name="T11" fmla="*/ 3 h 4"/>
                <a:gd name="T12" fmla="*/ 3 w 3"/>
                <a:gd name="T13" fmla="*/ 4 h 4"/>
                <a:gd name="T14" fmla="*/ 1 w 3"/>
                <a:gd name="T15" fmla="*/ 3 h 4"/>
                <a:gd name="T16" fmla="*/ 1 w 3"/>
                <a:gd name="T17" fmla="*/ 3 h 4"/>
                <a:gd name="T18" fmla="*/ 1 w 3"/>
                <a:gd name="T19" fmla="*/ 1 h 4"/>
                <a:gd name="T20" fmla="*/ 1 w 3"/>
                <a:gd name="T21" fmla="*/ 1 h 4"/>
                <a:gd name="T22" fmla="*/ 1 w 3"/>
                <a:gd name="T23" fmla="*/ 1 h 4"/>
                <a:gd name="T24" fmla="*/ 0 w 3"/>
                <a:gd name="T25" fmla="*/ 0 h 4"/>
                <a:gd name="T26" fmla="*/ 0 w 3"/>
                <a:gd name="T27" fmla="*/ 0 h 4"/>
                <a:gd name="T28" fmla="*/ 0 w 3"/>
                <a:gd name="T29" fmla="*/ 0 h 4"/>
                <a:gd name="T30" fmla="*/ 0 w 3"/>
                <a:gd name="T31" fmla="*/ 0 h 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"/>
                <a:gd name="T49" fmla="*/ 0 h 4"/>
                <a:gd name="T50" fmla="*/ 3 w 3"/>
                <a:gd name="T51" fmla="*/ 4 h 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3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5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72" name="Freeform 85"/>
            <p:cNvSpPr>
              <a:spLocks/>
            </p:cNvSpPr>
            <p:nvPr/>
          </p:nvSpPr>
          <p:spPr bwMode="auto">
            <a:xfrm>
              <a:off x="2481" y="3497"/>
              <a:ext cx="1" cy="4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0 h 4"/>
                <a:gd name="T4" fmla="*/ 1 w 1"/>
                <a:gd name="T5" fmla="*/ 1 h 4"/>
                <a:gd name="T6" fmla="*/ 1 w 1"/>
                <a:gd name="T7" fmla="*/ 1 h 4"/>
                <a:gd name="T8" fmla="*/ 1 w 1"/>
                <a:gd name="T9" fmla="*/ 1 h 4"/>
                <a:gd name="T10" fmla="*/ 1 w 1"/>
                <a:gd name="T11" fmla="*/ 2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4 h 4"/>
                <a:gd name="T18" fmla="*/ 0 w 1"/>
                <a:gd name="T19" fmla="*/ 4 h 4"/>
                <a:gd name="T20" fmla="*/ 0 w 1"/>
                <a:gd name="T21" fmla="*/ 2 h 4"/>
                <a:gd name="T22" fmla="*/ 1 w 1"/>
                <a:gd name="T23" fmla="*/ 2 h 4"/>
                <a:gd name="T24" fmla="*/ 1 w 1"/>
                <a:gd name="T25" fmla="*/ 2 h 4"/>
                <a:gd name="T26" fmla="*/ 1 w 1"/>
                <a:gd name="T27" fmla="*/ 1 h 4"/>
                <a:gd name="T28" fmla="*/ 1 w 1"/>
                <a:gd name="T29" fmla="*/ 1 h 4"/>
                <a:gd name="T30" fmla="*/ 1 w 1"/>
                <a:gd name="T31" fmla="*/ 0 h 4"/>
                <a:gd name="T32" fmla="*/ 1 w 1"/>
                <a:gd name="T33" fmla="*/ 0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"/>
                <a:gd name="T52" fmla="*/ 0 h 4"/>
                <a:gd name="T53" fmla="*/ 1 w 1"/>
                <a:gd name="T54" fmla="*/ 4 h 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" h="4">
                  <a:moveTo>
                    <a:pt x="1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7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73" name="Freeform 86"/>
            <p:cNvSpPr>
              <a:spLocks/>
            </p:cNvSpPr>
            <p:nvPr/>
          </p:nvSpPr>
          <p:spPr bwMode="auto">
            <a:xfrm>
              <a:off x="2423" y="3591"/>
              <a:ext cx="20" cy="31"/>
            </a:xfrm>
            <a:custGeom>
              <a:avLst/>
              <a:gdLst>
                <a:gd name="T0" fmla="*/ 0 w 21"/>
                <a:gd name="T1" fmla="*/ 22 h 30"/>
                <a:gd name="T2" fmla="*/ 0 w 21"/>
                <a:gd name="T3" fmla="*/ 23 h 30"/>
                <a:gd name="T4" fmla="*/ 3 w 21"/>
                <a:gd name="T5" fmla="*/ 24 h 30"/>
                <a:gd name="T6" fmla="*/ 5 w 21"/>
                <a:gd name="T7" fmla="*/ 26 h 30"/>
                <a:gd name="T8" fmla="*/ 7 w 21"/>
                <a:gd name="T9" fmla="*/ 27 h 30"/>
                <a:gd name="T10" fmla="*/ 8 w 21"/>
                <a:gd name="T11" fmla="*/ 27 h 30"/>
                <a:gd name="T12" fmla="*/ 9 w 21"/>
                <a:gd name="T13" fmla="*/ 28 h 30"/>
                <a:gd name="T14" fmla="*/ 10 w 21"/>
                <a:gd name="T15" fmla="*/ 28 h 30"/>
                <a:gd name="T16" fmla="*/ 11 w 21"/>
                <a:gd name="T17" fmla="*/ 28 h 30"/>
                <a:gd name="T18" fmla="*/ 12 w 21"/>
                <a:gd name="T19" fmla="*/ 30 h 30"/>
                <a:gd name="T20" fmla="*/ 13 w 21"/>
                <a:gd name="T21" fmla="*/ 30 h 30"/>
                <a:gd name="T22" fmla="*/ 14 w 21"/>
                <a:gd name="T23" fmla="*/ 31 h 30"/>
                <a:gd name="T24" fmla="*/ 16 w 21"/>
                <a:gd name="T25" fmla="*/ 31 h 30"/>
                <a:gd name="T26" fmla="*/ 16 w 21"/>
                <a:gd name="T27" fmla="*/ 30 h 30"/>
                <a:gd name="T28" fmla="*/ 16 w 21"/>
                <a:gd name="T29" fmla="*/ 28 h 30"/>
                <a:gd name="T30" fmla="*/ 16 w 21"/>
                <a:gd name="T31" fmla="*/ 27 h 30"/>
                <a:gd name="T32" fmla="*/ 14 w 21"/>
                <a:gd name="T33" fmla="*/ 26 h 30"/>
                <a:gd name="T34" fmla="*/ 14 w 21"/>
                <a:gd name="T35" fmla="*/ 24 h 30"/>
                <a:gd name="T36" fmla="*/ 14 w 21"/>
                <a:gd name="T37" fmla="*/ 23 h 30"/>
                <a:gd name="T38" fmla="*/ 13 w 21"/>
                <a:gd name="T39" fmla="*/ 22 h 30"/>
                <a:gd name="T40" fmla="*/ 13 w 21"/>
                <a:gd name="T41" fmla="*/ 21 h 30"/>
                <a:gd name="T42" fmla="*/ 13 w 21"/>
                <a:gd name="T43" fmla="*/ 18 h 30"/>
                <a:gd name="T44" fmla="*/ 13 w 21"/>
                <a:gd name="T45" fmla="*/ 16 h 30"/>
                <a:gd name="T46" fmla="*/ 13 w 21"/>
                <a:gd name="T47" fmla="*/ 12 h 30"/>
                <a:gd name="T48" fmla="*/ 14 w 21"/>
                <a:gd name="T49" fmla="*/ 9 h 30"/>
                <a:gd name="T50" fmla="*/ 14 w 21"/>
                <a:gd name="T51" fmla="*/ 7 h 30"/>
                <a:gd name="T52" fmla="*/ 16 w 21"/>
                <a:gd name="T53" fmla="*/ 4 h 30"/>
                <a:gd name="T54" fmla="*/ 17 w 21"/>
                <a:gd name="T55" fmla="*/ 3 h 30"/>
                <a:gd name="T56" fmla="*/ 20 w 21"/>
                <a:gd name="T57" fmla="*/ 0 h 30"/>
                <a:gd name="T58" fmla="*/ 20 w 21"/>
                <a:gd name="T59" fmla="*/ 0 h 30"/>
                <a:gd name="T60" fmla="*/ 18 w 21"/>
                <a:gd name="T61" fmla="*/ 0 h 30"/>
                <a:gd name="T62" fmla="*/ 17 w 21"/>
                <a:gd name="T63" fmla="*/ 0 h 30"/>
                <a:gd name="T64" fmla="*/ 16 w 21"/>
                <a:gd name="T65" fmla="*/ 0 h 30"/>
                <a:gd name="T66" fmla="*/ 13 w 21"/>
                <a:gd name="T67" fmla="*/ 0 h 30"/>
                <a:gd name="T68" fmla="*/ 12 w 21"/>
                <a:gd name="T69" fmla="*/ 0 h 30"/>
                <a:gd name="T70" fmla="*/ 10 w 21"/>
                <a:gd name="T71" fmla="*/ 0 h 30"/>
                <a:gd name="T72" fmla="*/ 9 w 21"/>
                <a:gd name="T73" fmla="*/ 0 h 30"/>
                <a:gd name="T74" fmla="*/ 8 w 21"/>
                <a:gd name="T75" fmla="*/ 2 h 30"/>
                <a:gd name="T76" fmla="*/ 7 w 21"/>
                <a:gd name="T77" fmla="*/ 2 h 30"/>
                <a:gd name="T78" fmla="*/ 4 w 21"/>
                <a:gd name="T79" fmla="*/ 4 h 30"/>
                <a:gd name="T80" fmla="*/ 3 w 21"/>
                <a:gd name="T81" fmla="*/ 6 h 30"/>
                <a:gd name="T82" fmla="*/ 1 w 21"/>
                <a:gd name="T83" fmla="*/ 8 h 30"/>
                <a:gd name="T84" fmla="*/ 0 w 21"/>
                <a:gd name="T85" fmla="*/ 11 h 30"/>
                <a:gd name="T86" fmla="*/ 0 w 21"/>
                <a:gd name="T87" fmla="*/ 16 h 30"/>
                <a:gd name="T88" fmla="*/ 0 w 21"/>
                <a:gd name="T89" fmla="*/ 19 h 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1"/>
                <a:gd name="T136" fmla="*/ 0 h 30"/>
                <a:gd name="T137" fmla="*/ 21 w 21"/>
                <a:gd name="T138" fmla="*/ 30 h 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1" h="30">
                  <a:moveTo>
                    <a:pt x="0" y="20"/>
                  </a:moveTo>
                  <a:lnTo>
                    <a:pt x="0" y="21"/>
                  </a:lnTo>
                  <a:lnTo>
                    <a:pt x="0" y="22"/>
                  </a:lnTo>
                  <a:lnTo>
                    <a:pt x="1" y="22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8" y="26"/>
                  </a:lnTo>
                  <a:lnTo>
                    <a:pt x="9" y="26"/>
                  </a:lnTo>
                  <a:lnTo>
                    <a:pt x="9" y="27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3" y="29"/>
                  </a:lnTo>
                  <a:lnTo>
                    <a:pt x="14" y="29"/>
                  </a:lnTo>
                  <a:lnTo>
                    <a:pt x="15" y="29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18" y="30"/>
                  </a:lnTo>
                  <a:lnTo>
                    <a:pt x="17" y="29"/>
                  </a:lnTo>
                  <a:lnTo>
                    <a:pt x="17" y="27"/>
                  </a:lnTo>
                  <a:lnTo>
                    <a:pt x="17" y="26"/>
                  </a:lnTo>
                  <a:lnTo>
                    <a:pt x="15" y="25"/>
                  </a:lnTo>
                  <a:lnTo>
                    <a:pt x="15" y="23"/>
                  </a:lnTo>
                  <a:lnTo>
                    <a:pt x="15" y="22"/>
                  </a:lnTo>
                  <a:lnTo>
                    <a:pt x="14" y="21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7"/>
                  </a:lnTo>
                  <a:lnTo>
                    <a:pt x="14" y="16"/>
                  </a:lnTo>
                  <a:lnTo>
                    <a:pt x="14" y="15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7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18" y="3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7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1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5A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74" name="Freeform 87"/>
            <p:cNvSpPr>
              <a:spLocks/>
            </p:cNvSpPr>
            <p:nvPr/>
          </p:nvSpPr>
          <p:spPr bwMode="auto">
            <a:xfrm>
              <a:off x="2441" y="3598"/>
              <a:ext cx="17" cy="29"/>
            </a:xfrm>
            <a:custGeom>
              <a:avLst/>
              <a:gdLst>
                <a:gd name="T0" fmla="*/ 12 w 17"/>
                <a:gd name="T1" fmla="*/ 28 h 28"/>
                <a:gd name="T2" fmla="*/ 12 w 17"/>
                <a:gd name="T3" fmla="*/ 26 h 28"/>
                <a:gd name="T4" fmla="*/ 10 w 17"/>
                <a:gd name="T5" fmla="*/ 25 h 28"/>
                <a:gd name="T6" fmla="*/ 10 w 17"/>
                <a:gd name="T7" fmla="*/ 24 h 28"/>
                <a:gd name="T8" fmla="*/ 9 w 17"/>
                <a:gd name="T9" fmla="*/ 23 h 28"/>
                <a:gd name="T10" fmla="*/ 9 w 17"/>
                <a:gd name="T11" fmla="*/ 21 h 28"/>
                <a:gd name="T12" fmla="*/ 9 w 17"/>
                <a:gd name="T13" fmla="*/ 20 h 28"/>
                <a:gd name="T14" fmla="*/ 9 w 17"/>
                <a:gd name="T15" fmla="*/ 19 h 28"/>
                <a:gd name="T16" fmla="*/ 9 w 17"/>
                <a:gd name="T17" fmla="*/ 17 h 28"/>
                <a:gd name="T18" fmla="*/ 9 w 17"/>
                <a:gd name="T19" fmla="*/ 14 h 28"/>
                <a:gd name="T20" fmla="*/ 9 w 17"/>
                <a:gd name="T21" fmla="*/ 13 h 28"/>
                <a:gd name="T22" fmla="*/ 9 w 17"/>
                <a:gd name="T23" fmla="*/ 11 h 28"/>
                <a:gd name="T24" fmla="*/ 9 w 17"/>
                <a:gd name="T25" fmla="*/ 9 h 28"/>
                <a:gd name="T26" fmla="*/ 10 w 17"/>
                <a:gd name="T27" fmla="*/ 8 h 28"/>
                <a:gd name="T28" fmla="*/ 10 w 17"/>
                <a:gd name="T29" fmla="*/ 6 h 28"/>
                <a:gd name="T30" fmla="*/ 13 w 17"/>
                <a:gd name="T31" fmla="*/ 4 h 28"/>
                <a:gd name="T32" fmla="*/ 14 w 17"/>
                <a:gd name="T33" fmla="*/ 1 h 28"/>
                <a:gd name="T34" fmla="*/ 16 w 17"/>
                <a:gd name="T35" fmla="*/ 0 h 28"/>
                <a:gd name="T36" fmla="*/ 16 w 17"/>
                <a:gd name="T37" fmla="*/ 0 h 28"/>
                <a:gd name="T38" fmla="*/ 14 w 17"/>
                <a:gd name="T39" fmla="*/ 1 h 28"/>
                <a:gd name="T40" fmla="*/ 13 w 17"/>
                <a:gd name="T41" fmla="*/ 2 h 28"/>
                <a:gd name="T42" fmla="*/ 12 w 17"/>
                <a:gd name="T43" fmla="*/ 4 h 28"/>
                <a:gd name="T44" fmla="*/ 10 w 17"/>
                <a:gd name="T45" fmla="*/ 5 h 28"/>
                <a:gd name="T46" fmla="*/ 9 w 17"/>
                <a:gd name="T47" fmla="*/ 6 h 28"/>
                <a:gd name="T48" fmla="*/ 8 w 17"/>
                <a:gd name="T49" fmla="*/ 8 h 28"/>
                <a:gd name="T50" fmla="*/ 7 w 17"/>
                <a:gd name="T51" fmla="*/ 11 h 28"/>
                <a:gd name="T52" fmla="*/ 4 w 17"/>
                <a:gd name="T53" fmla="*/ 14 h 28"/>
                <a:gd name="T54" fmla="*/ 3 w 17"/>
                <a:gd name="T55" fmla="*/ 16 h 28"/>
                <a:gd name="T56" fmla="*/ 0 w 17"/>
                <a:gd name="T57" fmla="*/ 17 h 28"/>
                <a:gd name="T58" fmla="*/ 0 w 17"/>
                <a:gd name="T59" fmla="*/ 19 h 28"/>
                <a:gd name="T60" fmla="*/ 0 w 17"/>
                <a:gd name="T61" fmla="*/ 20 h 28"/>
                <a:gd name="T62" fmla="*/ 0 w 17"/>
                <a:gd name="T63" fmla="*/ 21 h 28"/>
                <a:gd name="T64" fmla="*/ 0 w 17"/>
                <a:gd name="T65" fmla="*/ 23 h 28"/>
                <a:gd name="T66" fmla="*/ 2 w 17"/>
                <a:gd name="T67" fmla="*/ 24 h 28"/>
                <a:gd name="T68" fmla="*/ 4 w 17"/>
                <a:gd name="T69" fmla="*/ 24 h 28"/>
                <a:gd name="T70" fmla="*/ 5 w 17"/>
                <a:gd name="T71" fmla="*/ 24 h 28"/>
                <a:gd name="T72" fmla="*/ 7 w 17"/>
                <a:gd name="T73" fmla="*/ 24 h 28"/>
                <a:gd name="T74" fmla="*/ 8 w 17"/>
                <a:gd name="T75" fmla="*/ 24 h 28"/>
                <a:gd name="T76" fmla="*/ 9 w 17"/>
                <a:gd name="T77" fmla="*/ 25 h 28"/>
                <a:gd name="T78" fmla="*/ 9 w 17"/>
                <a:gd name="T79" fmla="*/ 25 h 28"/>
                <a:gd name="T80" fmla="*/ 10 w 17"/>
                <a:gd name="T81" fmla="*/ 26 h 28"/>
                <a:gd name="T82" fmla="*/ 12 w 17"/>
                <a:gd name="T83" fmla="*/ 28 h 28"/>
                <a:gd name="T84" fmla="*/ 12 w 17"/>
                <a:gd name="T85" fmla="*/ 28 h 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"/>
                <a:gd name="T130" fmla="*/ 0 h 28"/>
                <a:gd name="T131" fmla="*/ 17 w 17"/>
                <a:gd name="T132" fmla="*/ 28 h 2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" h="28">
                  <a:moveTo>
                    <a:pt x="12" y="28"/>
                  </a:moveTo>
                  <a:lnTo>
                    <a:pt x="12" y="27"/>
                  </a:lnTo>
                  <a:lnTo>
                    <a:pt x="12" y="25"/>
                  </a:lnTo>
                  <a:lnTo>
                    <a:pt x="10" y="24"/>
                  </a:lnTo>
                  <a:lnTo>
                    <a:pt x="10" y="23"/>
                  </a:lnTo>
                  <a:lnTo>
                    <a:pt x="10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9" y="18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0"/>
                  </a:lnTo>
                  <a:lnTo>
                    <a:pt x="9" y="9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3" y="4"/>
                  </a:lnTo>
                  <a:lnTo>
                    <a:pt x="14" y="2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9" y="6"/>
                  </a:lnTo>
                  <a:lnTo>
                    <a:pt x="9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5" y="13"/>
                  </a:lnTo>
                  <a:lnTo>
                    <a:pt x="4" y="14"/>
                  </a:lnTo>
                  <a:lnTo>
                    <a:pt x="3" y="15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4" y="23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10" y="24"/>
                  </a:lnTo>
                  <a:lnTo>
                    <a:pt x="10" y="25"/>
                  </a:lnTo>
                  <a:lnTo>
                    <a:pt x="12" y="27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rgbClr val="E5A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75" name="Freeform 88"/>
            <p:cNvSpPr>
              <a:spLocks/>
            </p:cNvSpPr>
            <p:nvPr/>
          </p:nvSpPr>
          <p:spPr bwMode="auto">
            <a:xfrm>
              <a:off x="2421" y="3593"/>
              <a:ext cx="19" cy="26"/>
            </a:xfrm>
            <a:custGeom>
              <a:avLst/>
              <a:gdLst>
                <a:gd name="T0" fmla="*/ 0 w 20"/>
                <a:gd name="T1" fmla="*/ 9 h 25"/>
                <a:gd name="T2" fmla="*/ 0 w 20"/>
                <a:gd name="T3" fmla="*/ 10 h 25"/>
                <a:gd name="T4" fmla="*/ 0 w 20"/>
                <a:gd name="T5" fmla="*/ 11 h 25"/>
                <a:gd name="T6" fmla="*/ 0 w 20"/>
                <a:gd name="T7" fmla="*/ 14 h 25"/>
                <a:gd name="T8" fmla="*/ 0 w 20"/>
                <a:gd name="T9" fmla="*/ 15 h 25"/>
                <a:gd name="T10" fmla="*/ 0 w 20"/>
                <a:gd name="T11" fmla="*/ 17 h 25"/>
                <a:gd name="T12" fmla="*/ 1 w 20"/>
                <a:gd name="T13" fmla="*/ 19 h 25"/>
                <a:gd name="T14" fmla="*/ 1 w 20"/>
                <a:gd name="T15" fmla="*/ 20 h 25"/>
                <a:gd name="T16" fmla="*/ 2 w 20"/>
                <a:gd name="T17" fmla="*/ 21 h 25"/>
                <a:gd name="T18" fmla="*/ 5 w 20"/>
                <a:gd name="T19" fmla="*/ 22 h 25"/>
                <a:gd name="T20" fmla="*/ 7 w 20"/>
                <a:gd name="T21" fmla="*/ 24 h 25"/>
                <a:gd name="T22" fmla="*/ 10 w 20"/>
                <a:gd name="T23" fmla="*/ 24 h 25"/>
                <a:gd name="T24" fmla="*/ 11 w 20"/>
                <a:gd name="T25" fmla="*/ 25 h 25"/>
                <a:gd name="T26" fmla="*/ 14 w 20"/>
                <a:gd name="T27" fmla="*/ 26 h 25"/>
                <a:gd name="T28" fmla="*/ 15 w 20"/>
                <a:gd name="T29" fmla="*/ 26 h 25"/>
                <a:gd name="T30" fmla="*/ 16 w 20"/>
                <a:gd name="T31" fmla="*/ 26 h 25"/>
                <a:gd name="T32" fmla="*/ 15 w 20"/>
                <a:gd name="T33" fmla="*/ 24 h 25"/>
                <a:gd name="T34" fmla="*/ 15 w 20"/>
                <a:gd name="T35" fmla="*/ 21 h 25"/>
                <a:gd name="T36" fmla="*/ 14 w 20"/>
                <a:gd name="T37" fmla="*/ 17 h 25"/>
                <a:gd name="T38" fmla="*/ 14 w 20"/>
                <a:gd name="T39" fmla="*/ 14 h 25"/>
                <a:gd name="T40" fmla="*/ 15 w 20"/>
                <a:gd name="T41" fmla="*/ 7 h 25"/>
                <a:gd name="T42" fmla="*/ 16 w 20"/>
                <a:gd name="T43" fmla="*/ 4 h 25"/>
                <a:gd name="T44" fmla="*/ 19 w 20"/>
                <a:gd name="T45" fmla="*/ 0 h 25"/>
                <a:gd name="T46" fmla="*/ 18 w 20"/>
                <a:gd name="T47" fmla="*/ 0 h 25"/>
                <a:gd name="T48" fmla="*/ 16 w 20"/>
                <a:gd name="T49" fmla="*/ 0 h 25"/>
                <a:gd name="T50" fmla="*/ 14 w 20"/>
                <a:gd name="T51" fmla="*/ 0 h 25"/>
                <a:gd name="T52" fmla="*/ 11 w 20"/>
                <a:gd name="T53" fmla="*/ 0 h 25"/>
                <a:gd name="T54" fmla="*/ 10 w 20"/>
                <a:gd name="T55" fmla="*/ 0 h 25"/>
                <a:gd name="T56" fmla="*/ 7 w 20"/>
                <a:gd name="T57" fmla="*/ 0 h 25"/>
                <a:gd name="T58" fmla="*/ 5 w 20"/>
                <a:gd name="T59" fmla="*/ 0 h 25"/>
                <a:gd name="T60" fmla="*/ 3 w 20"/>
                <a:gd name="T61" fmla="*/ 1 h 25"/>
                <a:gd name="T62" fmla="*/ 2 w 20"/>
                <a:gd name="T63" fmla="*/ 1 h 25"/>
                <a:gd name="T64" fmla="*/ 2 w 20"/>
                <a:gd name="T65" fmla="*/ 2 h 25"/>
                <a:gd name="T66" fmla="*/ 1 w 20"/>
                <a:gd name="T67" fmla="*/ 4 h 25"/>
                <a:gd name="T68" fmla="*/ 0 w 20"/>
                <a:gd name="T69" fmla="*/ 5 h 25"/>
                <a:gd name="T70" fmla="*/ 0 w 20"/>
                <a:gd name="T71" fmla="*/ 6 h 25"/>
                <a:gd name="T72" fmla="*/ 0 w 20"/>
                <a:gd name="T73" fmla="*/ 7 h 2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0"/>
                <a:gd name="T112" fmla="*/ 0 h 25"/>
                <a:gd name="T113" fmla="*/ 20 w 20"/>
                <a:gd name="T114" fmla="*/ 25 h 2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0" h="25">
                  <a:moveTo>
                    <a:pt x="0" y="7"/>
                  </a:move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0" y="23"/>
                  </a:lnTo>
                  <a:lnTo>
                    <a:pt x="11" y="24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5" y="25"/>
                  </a:lnTo>
                  <a:lnTo>
                    <a:pt x="16" y="25"/>
                  </a:lnTo>
                  <a:lnTo>
                    <a:pt x="17" y="25"/>
                  </a:lnTo>
                  <a:lnTo>
                    <a:pt x="17" y="24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5" y="19"/>
                  </a:lnTo>
                  <a:lnTo>
                    <a:pt x="15" y="16"/>
                  </a:lnTo>
                  <a:lnTo>
                    <a:pt x="15" y="15"/>
                  </a:lnTo>
                  <a:lnTo>
                    <a:pt x="15" y="13"/>
                  </a:lnTo>
                  <a:lnTo>
                    <a:pt x="15" y="10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76" name="Freeform 89"/>
            <p:cNvSpPr>
              <a:spLocks/>
            </p:cNvSpPr>
            <p:nvPr/>
          </p:nvSpPr>
          <p:spPr bwMode="auto">
            <a:xfrm>
              <a:off x="2399" y="3580"/>
              <a:ext cx="6" cy="26"/>
            </a:xfrm>
            <a:custGeom>
              <a:avLst/>
              <a:gdLst>
                <a:gd name="T0" fmla="*/ 5 w 6"/>
                <a:gd name="T1" fmla="*/ 0 h 25"/>
                <a:gd name="T2" fmla="*/ 4 w 6"/>
                <a:gd name="T3" fmla="*/ 0 h 25"/>
                <a:gd name="T4" fmla="*/ 4 w 6"/>
                <a:gd name="T5" fmla="*/ 0 h 25"/>
                <a:gd name="T6" fmla="*/ 4 w 6"/>
                <a:gd name="T7" fmla="*/ 2 h 25"/>
                <a:gd name="T8" fmla="*/ 2 w 6"/>
                <a:gd name="T9" fmla="*/ 3 h 25"/>
                <a:gd name="T10" fmla="*/ 2 w 6"/>
                <a:gd name="T11" fmla="*/ 4 h 25"/>
                <a:gd name="T12" fmla="*/ 2 w 6"/>
                <a:gd name="T13" fmla="*/ 7 h 25"/>
                <a:gd name="T14" fmla="*/ 1 w 6"/>
                <a:gd name="T15" fmla="*/ 8 h 25"/>
                <a:gd name="T16" fmla="*/ 1 w 6"/>
                <a:gd name="T17" fmla="*/ 9 h 25"/>
                <a:gd name="T18" fmla="*/ 0 w 6"/>
                <a:gd name="T19" fmla="*/ 12 h 25"/>
                <a:gd name="T20" fmla="*/ 0 w 6"/>
                <a:gd name="T21" fmla="*/ 15 h 25"/>
                <a:gd name="T22" fmla="*/ 0 w 6"/>
                <a:gd name="T23" fmla="*/ 17 h 25"/>
                <a:gd name="T24" fmla="*/ 0 w 6"/>
                <a:gd name="T25" fmla="*/ 19 h 25"/>
                <a:gd name="T26" fmla="*/ 0 w 6"/>
                <a:gd name="T27" fmla="*/ 20 h 25"/>
                <a:gd name="T28" fmla="*/ 0 w 6"/>
                <a:gd name="T29" fmla="*/ 23 h 25"/>
                <a:gd name="T30" fmla="*/ 0 w 6"/>
                <a:gd name="T31" fmla="*/ 24 h 25"/>
                <a:gd name="T32" fmla="*/ 0 w 6"/>
                <a:gd name="T33" fmla="*/ 24 h 25"/>
                <a:gd name="T34" fmla="*/ 0 w 6"/>
                <a:gd name="T35" fmla="*/ 24 h 25"/>
                <a:gd name="T36" fmla="*/ 1 w 6"/>
                <a:gd name="T37" fmla="*/ 26 h 25"/>
                <a:gd name="T38" fmla="*/ 1 w 6"/>
                <a:gd name="T39" fmla="*/ 26 h 25"/>
                <a:gd name="T40" fmla="*/ 2 w 6"/>
                <a:gd name="T41" fmla="*/ 26 h 25"/>
                <a:gd name="T42" fmla="*/ 2 w 6"/>
                <a:gd name="T43" fmla="*/ 26 h 25"/>
                <a:gd name="T44" fmla="*/ 4 w 6"/>
                <a:gd name="T45" fmla="*/ 26 h 25"/>
                <a:gd name="T46" fmla="*/ 4 w 6"/>
                <a:gd name="T47" fmla="*/ 24 h 25"/>
                <a:gd name="T48" fmla="*/ 4 w 6"/>
                <a:gd name="T49" fmla="*/ 24 h 25"/>
                <a:gd name="T50" fmla="*/ 4 w 6"/>
                <a:gd name="T51" fmla="*/ 24 h 25"/>
                <a:gd name="T52" fmla="*/ 4 w 6"/>
                <a:gd name="T53" fmla="*/ 23 h 25"/>
                <a:gd name="T54" fmla="*/ 4 w 6"/>
                <a:gd name="T55" fmla="*/ 23 h 25"/>
                <a:gd name="T56" fmla="*/ 4 w 6"/>
                <a:gd name="T57" fmla="*/ 22 h 25"/>
                <a:gd name="T58" fmla="*/ 5 w 6"/>
                <a:gd name="T59" fmla="*/ 20 h 25"/>
                <a:gd name="T60" fmla="*/ 5 w 6"/>
                <a:gd name="T61" fmla="*/ 20 h 25"/>
                <a:gd name="T62" fmla="*/ 5 w 6"/>
                <a:gd name="T63" fmla="*/ 19 h 25"/>
                <a:gd name="T64" fmla="*/ 5 w 6"/>
                <a:gd name="T65" fmla="*/ 18 h 25"/>
                <a:gd name="T66" fmla="*/ 6 w 6"/>
                <a:gd name="T67" fmla="*/ 17 h 25"/>
                <a:gd name="T68" fmla="*/ 6 w 6"/>
                <a:gd name="T69" fmla="*/ 17 h 25"/>
                <a:gd name="T70" fmla="*/ 6 w 6"/>
                <a:gd name="T71" fmla="*/ 15 h 25"/>
                <a:gd name="T72" fmla="*/ 6 w 6"/>
                <a:gd name="T73" fmla="*/ 14 h 25"/>
                <a:gd name="T74" fmla="*/ 6 w 6"/>
                <a:gd name="T75" fmla="*/ 12 h 25"/>
                <a:gd name="T76" fmla="*/ 6 w 6"/>
                <a:gd name="T77" fmla="*/ 10 h 25"/>
                <a:gd name="T78" fmla="*/ 6 w 6"/>
                <a:gd name="T79" fmla="*/ 9 h 25"/>
                <a:gd name="T80" fmla="*/ 6 w 6"/>
                <a:gd name="T81" fmla="*/ 9 h 25"/>
                <a:gd name="T82" fmla="*/ 6 w 6"/>
                <a:gd name="T83" fmla="*/ 8 h 25"/>
                <a:gd name="T84" fmla="*/ 6 w 6"/>
                <a:gd name="T85" fmla="*/ 8 h 25"/>
                <a:gd name="T86" fmla="*/ 6 w 6"/>
                <a:gd name="T87" fmla="*/ 7 h 25"/>
                <a:gd name="T88" fmla="*/ 6 w 6"/>
                <a:gd name="T89" fmla="*/ 7 h 25"/>
                <a:gd name="T90" fmla="*/ 6 w 6"/>
                <a:gd name="T91" fmla="*/ 5 h 25"/>
                <a:gd name="T92" fmla="*/ 6 w 6"/>
                <a:gd name="T93" fmla="*/ 4 h 25"/>
                <a:gd name="T94" fmla="*/ 6 w 6"/>
                <a:gd name="T95" fmla="*/ 4 h 25"/>
                <a:gd name="T96" fmla="*/ 6 w 6"/>
                <a:gd name="T97" fmla="*/ 3 h 25"/>
                <a:gd name="T98" fmla="*/ 6 w 6"/>
                <a:gd name="T99" fmla="*/ 3 h 25"/>
                <a:gd name="T100" fmla="*/ 5 w 6"/>
                <a:gd name="T101" fmla="*/ 2 h 25"/>
                <a:gd name="T102" fmla="*/ 5 w 6"/>
                <a:gd name="T103" fmla="*/ 2 h 25"/>
                <a:gd name="T104" fmla="*/ 5 w 6"/>
                <a:gd name="T105" fmla="*/ 0 h 25"/>
                <a:gd name="T106" fmla="*/ 5 w 6"/>
                <a:gd name="T107" fmla="*/ 0 h 25"/>
                <a:gd name="T108" fmla="*/ 5 w 6"/>
                <a:gd name="T109" fmla="*/ 0 h 25"/>
                <a:gd name="T110" fmla="*/ 5 w 6"/>
                <a:gd name="T111" fmla="*/ 0 h 2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"/>
                <a:gd name="T169" fmla="*/ 0 h 25"/>
                <a:gd name="T170" fmla="*/ 6 w 6"/>
                <a:gd name="T171" fmla="*/ 25 h 2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" h="25">
                  <a:moveTo>
                    <a:pt x="5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2" y="7"/>
                  </a:lnTo>
                  <a:lnTo>
                    <a:pt x="1" y="8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2" y="25"/>
                  </a:lnTo>
                  <a:lnTo>
                    <a:pt x="4" y="25"/>
                  </a:lnTo>
                  <a:lnTo>
                    <a:pt x="4" y="23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5" y="19"/>
                  </a:lnTo>
                  <a:lnTo>
                    <a:pt x="5" y="18"/>
                  </a:lnTo>
                  <a:lnTo>
                    <a:pt x="5" y="17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3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9"/>
                  </a:lnTo>
                  <a:lnTo>
                    <a:pt x="6" y="8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77" name="Freeform 90"/>
            <p:cNvSpPr>
              <a:spLocks/>
            </p:cNvSpPr>
            <p:nvPr/>
          </p:nvSpPr>
          <p:spPr bwMode="auto">
            <a:xfrm>
              <a:off x="2484" y="3662"/>
              <a:ext cx="18" cy="17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0 w 19"/>
                <a:gd name="T5" fmla="*/ 0 h 16"/>
                <a:gd name="T6" fmla="*/ 1 w 19"/>
                <a:gd name="T7" fmla="*/ 0 h 16"/>
                <a:gd name="T8" fmla="*/ 1 w 19"/>
                <a:gd name="T9" fmla="*/ 0 h 16"/>
                <a:gd name="T10" fmla="*/ 2 w 19"/>
                <a:gd name="T11" fmla="*/ 0 h 16"/>
                <a:gd name="T12" fmla="*/ 2 w 19"/>
                <a:gd name="T13" fmla="*/ 0 h 16"/>
                <a:gd name="T14" fmla="*/ 4 w 19"/>
                <a:gd name="T15" fmla="*/ 0 h 16"/>
                <a:gd name="T16" fmla="*/ 4 w 19"/>
                <a:gd name="T17" fmla="*/ 0 h 16"/>
                <a:gd name="T18" fmla="*/ 5 w 19"/>
                <a:gd name="T19" fmla="*/ 0 h 16"/>
                <a:gd name="T20" fmla="*/ 5 w 19"/>
                <a:gd name="T21" fmla="*/ 0 h 16"/>
                <a:gd name="T22" fmla="*/ 6 w 19"/>
                <a:gd name="T23" fmla="*/ 0 h 16"/>
                <a:gd name="T24" fmla="*/ 6 w 19"/>
                <a:gd name="T25" fmla="*/ 0 h 16"/>
                <a:gd name="T26" fmla="*/ 7 w 19"/>
                <a:gd name="T27" fmla="*/ 1 h 16"/>
                <a:gd name="T28" fmla="*/ 7 w 19"/>
                <a:gd name="T29" fmla="*/ 1 h 16"/>
                <a:gd name="T30" fmla="*/ 9 w 19"/>
                <a:gd name="T31" fmla="*/ 3 h 16"/>
                <a:gd name="T32" fmla="*/ 9 w 19"/>
                <a:gd name="T33" fmla="*/ 3 h 16"/>
                <a:gd name="T34" fmla="*/ 9 w 19"/>
                <a:gd name="T35" fmla="*/ 3 h 16"/>
                <a:gd name="T36" fmla="*/ 10 w 19"/>
                <a:gd name="T37" fmla="*/ 4 h 16"/>
                <a:gd name="T38" fmla="*/ 11 w 19"/>
                <a:gd name="T39" fmla="*/ 5 h 16"/>
                <a:gd name="T40" fmla="*/ 11 w 19"/>
                <a:gd name="T41" fmla="*/ 5 h 16"/>
                <a:gd name="T42" fmla="*/ 13 w 19"/>
                <a:gd name="T43" fmla="*/ 7 h 16"/>
                <a:gd name="T44" fmla="*/ 14 w 19"/>
                <a:gd name="T45" fmla="*/ 7 h 16"/>
                <a:gd name="T46" fmla="*/ 14 w 19"/>
                <a:gd name="T47" fmla="*/ 9 h 16"/>
                <a:gd name="T48" fmla="*/ 15 w 19"/>
                <a:gd name="T49" fmla="*/ 10 h 16"/>
                <a:gd name="T50" fmla="*/ 15 w 19"/>
                <a:gd name="T51" fmla="*/ 10 h 16"/>
                <a:gd name="T52" fmla="*/ 17 w 19"/>
                <a:gd name="T53" fmla="*/ 11 h 16"/>
                <a:gd name="T54" fmla="*/ 17 w 19"/>
                <a:gd name="T55" fmla="*/ 11 h 16"/>
                <a:gd name="T56" fmla="*/ 18 w 19"/>
                <a:gd name="T57" fmla="*/ 13 h 16"/>
                <a:gd name="T58" fmla="*/ 18 w 19"/>
                <a:gd name="T59" fmla="*/ 13 h 16"/>
                <a:gd name="T60" fmla="*/ 18 w 19"/>
                <a:gd name="T61" fmla="*/ 14 h 16"/>
                <a:gd name="T62" fmla="*/ 18 w 19"/>
                <a:gd name="T63" fmla="*/ 14 h 16"/>
                <a:gd name="T64" fmla="*/ 17 w 19"/>
                <a:gd name="T65" fmla="*/ 15 h 16"/>
                <a:gd name="T66" fmla="*/ 17 w 19"/>
                <a:gd name="T67" fmla="*/ 15 h 16"/>
                <a:gd name="T68" fmla="*/ 15 w 19"/>
                <a:gd name="T69" fmla="*/ 15 h 16"/>
                <a:gd name="T70" fmla="*/ 15 w 19"/>
                <a:gd name="T71" fmla="*/ 17 h 16"/>
                <a:gd name="T72" fmla="*/ 14 w 19"/>
                <a:gd name="T73" fmla="*/ 17 h 16"/>
                <a:gd name="T74" fmla="*/ 14 w 19"/>
                <a:gd name="T75" fmla="*/ 17 h 16"/>
                <a:gd name="T76" fmla="*/ 13 w 19"/>
                <a:gd name="T77" fmla="*/ 15 h 16"/>
                <a:gd name="T78" fmla="*/ 13 w 19"/>
                <a:gd name="T79" fmla="*/ 15 h 16"/>
                <a:gd name="T80" fmla="*/ 11 w 19"/>
                <a:gd name="T81" fmla="*/ 14 h 16"/>
                <a:gd name="T82" fmla="*/ 10 w 19"/>
                <a:gd name="T83" fmla="*/ 13 h 16"/>
                <a:gd name="T84" fmla="*/ 9 w 19"/>
                <a:gd name="T85" fmla="*/ 13 h 16"/>
                <a:gd name="T86" fmla="*/ 9 w 19"/>
                <a:gd name="T87" fmla="*/ 11 h 16"/>
                <a:gd name="T88" fmla="*/ 7 w 19"/>
                <a:gd name="T89" fmla="*/ 10 h 16"/>
                <a:gd name="T90" fmla="*/ 6 w 19"/>
                <a:gd name="T91" fmla="*/ 9 h 16"/>
                <a:gd name="T92" fmla="*/ 5 w 19"/>
                <a:gd name="T93" fmla="*/ 7 h 16"/>
                <a:gd name="T94" fmla="*/ 4 w 19"/>
                <a:gd name="T95" fmla="*/ 5 h 16"/>
                <a:gd name="T96" fmla="*/ 2 w 19"/>
                <a:gd name="T97" fmla="*/ 4 h 16"/>
                <a:gd name="T98" fmla="*/ 1 w 19"/>
                <a:gd name="T99" fmla="*/ 3 h 16"/>
                <a:gd name="T100" fmla="*/ 0 w 19"/>
                <a:gd name="T101" fmla="*/ 0 h 16"/>
                <a:gd name="T102" fmla="*/ 0 w 19"/>
                <a:gd name="T103" fmla="*/ 0 h 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9"/>
                <a:gd name="T157" fmla="*/ 0 h 16"/>
                <a:gd name="T158" fmla="*/ 19 w 19"/>
                <a:gd name="T159" fmla="*/ 16 h 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9" h="16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1" y="4"/>
                  </a:lnTo>
                  <a:lnTo>
                    <a:pt x="12" y="5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6" y="9"/>
                  </a:lnTo>
                  <a:lnTo>
                    <a:pt x="18" y="10"/>
                  </a:lnTo>
                  <a:lnTo>
                    <a:pt x="19" y="12"/>
                  </a:lnTo>
                  <a:lnTo>
                    <a:pt x="19" y="13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4" y="14"/>
                  </a:lnTo>
                  <a:lnTo>
                    <a:pt x="12" y="13"/>
                  </a:lnTo>
                  <a:lnTo>
                    <a:pt x="11" y="12"/>
                  </a:lnTo>
                  <a:lnTo>
                    <a:pt x="10" y="12"/>
                  </a:lnTo>
                  <a:lnTo>
                    <a:pt x="9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78" name="Rectangle 91"/>
            <p:cNvSpPr>
              <a:spLocks noChangeArrowheads="1"/>
            </p:cNvSpPr>
            <p:nvPr/>
          </p:nvSpPr>
          <p:spPr bwMode="auto">
            <a:xfrm>
              <a:off x="2216" y="3799"/>
              <a:ext cx="64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79" name="Rectangle 92"/>
            <p:cNvSpPr>
              <a:spLocks noChangeArrowheads="1"/>
            </p:cNvSpPr>
            <p:nvPr/>
          </p:nvSpPr>
          <p:spPr bwMode="auto">
            <a:xfrm>
              <a:off x="2510" y="3821"/>
              <a:ext cx="22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10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80" name="Rectangle 93"/>
            <p:cNvSpPr>
              <a:spLocks noChangeArrowheads="1"/>
            </p:cNvSpPr>
            <p:nvPr/>
          </p:nvSpPr>
          <p:spPr bwMode="auto">
            <a:xfrm>
              <a:off x="2317" y="3831"/>
              <a:ext cx="47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직접 입력</a:t>
              </a:r>
              <a:endParaRPr kumimoji="0" lang="ko-KR" altLang="ko-KR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81" name="Rectangle 94"/>
            <p:cNvSpPr>
              <a:spLocks noChangeArrowheads="1"/>
            </p:cNvSpPr>
            <p:nvPr/>
          </p:nvSpPr>
          <p:spPr bwMode="auto">
            <a:xfrm>
              <a:off x="369" y="1877"/>
              <a:ext cx="218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Information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82" name="Rectangle 95"/>
            <p:cNvSpPr>
              <a:spLocks noChangeArrowheads="1"/>
            </p:cNvSpPr>
            <p:nvPr/>
          </p:nvSpPr>
          <p:spPr bwMode="auto">
            <a:xfrm>
              <a:off x="359" y="1948"/>
              <a:ext cx="146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Version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83" name="Rectangle 96"/>
            <p:cNvSpPr>
              <a:spLocks noChangeArrowheads="1"/>
            </p:cNvSpPr>
            <p:nvPr/>
          </p:nvSpPr>
          <p:spPr bwMode="auto">
            <a:xfrm>
              <a:off x="355" y="2021"/>
              <a:ext cx="100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From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84" name="Rectangle 97"/>
            <p:cNvSpPr>
              <a:spLocks noChangeArrowheads="1"/>
            </p:cNvSpPr>
            <p:nvPr/>
          </p:nvSpPr>
          <p:spPr bwMode="auto">
            <a:xfrm>
              <a:off x="349" y="2093"/>
              <a:ext cx="48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To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85" name="Rectangle 98"/>
            <p:cNvSpPr>
              <a:spLocks noChangeArrowheads="1"/>
            </p:cNvSpPr>
            <p:nvPr/>
          </p:nvSpPr>
          <p:spPr bwMode="auto">
            <a:xfrm>
              <a:off x="306" y="1854"/>
              <a:ext cx="384" cy="296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86" name="Rectangle 99"/>
            <p:cNvSpPr>
              <a:spLocks noChangeArrowheads="1"/>
            </p:cNvSpPr>
            <p:nvPr/>
          </p:nvSpPr>
          <p:spPr bwMode="auto">
            <a:xfrm>
              <a:off x="294" y="1840"/>
              <a:ext cx="380" cy="293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87" name="Rectangle 100"/>
            <p:cNvSpPr>
              <a:spLocks noChangeArrowheads="1"/>
            </p:cNvSpPr>
            <p:nvPr/>
          </p:nvSpPr>
          <p:spPr bwMode="auto">
            <a:xfrm>
              <a:off x="352" y="1861"/>
              <a:ext cx="218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Information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88" name="Rectangle 101"/>
            <p:cNvSpPr>
              <a:spLocks noChangeArrowheads="1"/>
            </p:cNvSpPr>
            <p:nvPr/>
          </p:nvSpPr>
          <p:spPr bwMode="auto">
            <a:xfrm>
              <a:off x="345" y="1933"/>
              <a:ext cx="146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Version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89" name="Rectangle 102"/>
            <p:cNvSpPr>
              <a:spLocks noChangeArrowheads="1"/>
            </p:cNvSpPr>
            <p:nvPr/>
          </p:nvSpPr>
          <p:spPr bwMode="auto">
            <a:xfrm>
              <a:off x="341" y="2006"/>
              <a:ext cx="100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From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90" name="Rectangle 103"/>
            <p:cNvSpPr>
              <a:spLocks noChangeArrowheads="1"/>
            </p:cNvSpPr>
            <p:nvPr/>
          </p:nvSpPr>
          <p:spPr bwMode="auto">
            <a:xfrm>
              <a:off x="335" y="2077"/>
              <a:ext cx="48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To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91" name="Line 104"/>
            <p:cNvSpPr>
              <a:spLocks noChangeShapeType="1"/>
            </p:cNvSpPr>
            <p:nvPr/>
          </p:nvSpPr>
          <p:spPr bwMode="auto">
            <a:xfrm>
              <a:off x="529" y="1970"/>
              <a:ext cx="10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092" name="Line 105"/>
            <p:cNvSpPr>
              <a:spLocks noChangeShapeType="1"/>
            </p:cNvSpPr>
            <p:nvPr/>
          </p:nvSpPr>
          <p:spPr bwMode="auto">
            <a:xfrm>
              <a:off x="472" y="2044"/>
              <a:ext cx="16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093" name="Line 106"/>
            <p:cNvSpPr>
              <a:spLocks noChangeShapeType="1"/>
            </p:cNvSpPr>
            <p:nvPr/>
          </p:nvSpPr>
          <p:spPr bwMode="auto">
            <a:xfrm>
              <a:off x="421" y="2116"/>
              <a:ext cx="217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094" name="Rectangle 107"/>
            <p:cNvSpPr>
              <a:spLocks noChangeArrowheads="1"/>
            </p:cNvSpPr>
            <p:nvPr/>
          </p:nvSpPr>
          <p:spPr bwMode="auto">
            <a:xfrm>
              <a:off x="853" y="1992"/>
              <a:ext cx="161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Measure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95" name="Rectangle 108"/>
            <p:cNvSpPr>
              <a:spLocks noChangeArrowheads="1"/>
            </p:cNvSpPr>
            <p:nvPr/>
          </p:nvSpPr>
          <p:spPr bwMode="auto">
            <a:xfrm>
              <a:off x="791" y="2065"/>
              <a:ext cx="13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-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96" name="Rectangle 109"/>
            <p:cNvSpPr>
              <a:spLocks noChangeArrowheads="1"/>
            </p:cNvSpPr>
            <p:nvPr/>
          </p:nvSpPr>
          <p:spPr bwMode="auto">
            <a:xfrm>
              <a:off x="830" y="2064"/>
              <a:ext cx="279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 Sales quantity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97" name="Rectangle 110"/>
            <p:cNvSpPr>
              <a:spLocks noChangeArrowheads="1"/>
            </p:cNvSpPr>
            <p:nvPr/>
          </p:nvSpPr>
          <p:spPr bwMode="auto">
            <a:xfrm>
              <a:off x="791" y="2137"/>
              <a:ext cx="13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-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98" name="Rectangle 111"/>
            <p:cNvSpPr>
              <a:spLocks noChangeArrowheads="1"/>
            </p:cNvSpPr>
            <p:nvPr/>
          </p:nvSpPr>
          <p:spPr bwMode="auto">
            <a:xfrm>
              <a:off x="818" y="2138"/>
              <a:ext cx="161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 Returns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99" name="Rectangle 112"/>
            <p:cNvSpPr>
              <a:spLocks noChangeArrowheads="1"/>
            </p:cNvSpPr>
            <p:nvPr/>
          </p:nvSpPr>
          <p:spPr bwMode="auto">
            <a:xfrm>
              <a:off x="752" y="1951"/>
              <a:ext cx="358" cy="263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00" name="Rectangle 113"/>
            <p:cNvSpPr>
              <a:spLocks noChangeArrowheads="1"/>
            </p:cNvSpPr>
            <p:nvPr/>
          </p:nvSpPr>
          <p:spPr bwMode="auto">
            <a:xfrm>
              <a:off x="740" y="1938"/>
              <a:ext cx="354" cy="259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01" name="Rectangle 114"/>
            <p:cNvSpPr>
              <a:spLocks noChangeArrowheads="1"/>
            </p:cNvSpPr>
            <p:nvPr/>
          </p:nvSpPr>
          <p:spPr bwMode="auto">
            <a:xfrm>
              <a:off x="836" y="1978"/>
              <a:ext cx="161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Measure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02" name="Rectangle 115"/>
            <p:cNvSpPr>
              <a:spLocks noChangeArrowheads="1"/>
            </p:cNvSpPr>
            <p:nvPr/>
          </p:nvSpPr>
          <p:spPr bwMode="auto">
            <a:xfrm>
              <a:off x="778" y="2049"/>
              <a:ext cx="13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-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03" name="Rectangle 116"/>
            <p:cNvSpPr>
              <a:spLocks noChangeArrowheads="1"/>
            </p:cNvSpPr>
            <p:nvPr/>
          </p:nvSpPr>
          <p:spPr bwMode="auto">
            <a:xfrm>
              <a:off x="816" y="2051"/>
              <a:ext cx="279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 Sales quantity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04" name="Rectangle 117"/>
            <p:cNvSpPr>
              <a:spLocks noChangeArrowheads="1"/>
            </p:cNvSpPr>
            <p:nvPr/>
          </p:nvSpPr>
          <p:spPr bwMode="auto">
            <a:xfrm>
              <a:off x="778" y="2121"/>
              <a:ext cx="13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-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05" name="Rectangle 118"/>
            <p:cNvSpPr>
              <a:spLocks noChangeArrowheads="1"/>
            </p:cNvSpPr>
            <p:nvPr/>
          </p:nvSpPr>
          <p:spPr bwMode="auto">
            <a:xfrm>
              <a:off x="803" y="2121"/>
              <a:ext cx="161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 Returns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06" name="Rectangle 119"/>
            <p:cNvSpPr>
              <a:spLocks noChangeArrowheads="1"/>
            </p:cNvSpPr>
            <p:nvPr/>
          </p:nvSpPr>
          <p:spPr bwMode="auto">
            <a:xfrm>
              <a:off x="1489" y="1871"/>
              <a:ext cx="127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CO/PA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07" name="Rectangle 120"/>
            <p:cNvSpPr>
              <a:spLocks noChangeArrowheads="1"/>
            </p:cNvSpPr>
            <p:nvPr/>
          </p:nvSpPr>
          <p:spPr bwMode="auto">
            <a:xfrm>
              <a:off x="1627" y="1871"/>
              <a:ext cx="207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 field name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08" name="Rectangle 121"/>
            <p:cNvSpPr>
              <a:spLocks noChangeArrowheads="1"/>
            </p:cNvSpPr>
            <p:nvPr/>
          </p:nvSpPr>
          <p:spPr bwMode="auto">
            <a:xfrm>
              <a:off x="1492" y="1941"/>
              <a:ext cx="146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Version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09" name="Rectangle 122"/>
            <p:cNvSpPr>
              <a:spLocks noChangeArrowheads="1"/>
            </p:cNvSpPr>
            <p:nvPr/>
          </p:nvSpPr>
          <p:spPr bwMode="auto">
            <a:xfrm>
              <a:off x="1486" y="2014"/>
              <a:ext cx="100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From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10" name="Rectangle 123"/>
            <p:cNvSpPr>
              <a:spLocks noChangeArrowheads="1"/>
            </p:cNvSpPr>
            <p:nvPr/>
          </p:nvSpPr>
          <p:spPr bwMode="auto">
            <a:xfrm>
              <a:off x="1482" y="2085"/>
              <a:ext cx="48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To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11" name="Rectangle 124"/>
            <p:cNvSpPr>
              <a:spLocks noChangeArrowheads="1"/>
            </p:cNvSpPr>
            <p:nvPr/>
          </p:nvSpPr>
          <p:spPr bwMode="auto">
            <a:xfrm>
              <a:off x="1440" y="1839"/>
              <a:ext cx="409" cy="310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12" name="Rectangle 125"/>
            <p:cNvSpPr>
              <a:spLocks noChangeArrowheads="1"/>
            </p:cNvSpPr>
            <p:nvPr/>
          </p:nvSpPr>
          <p:spPr bwMode="auto">
            <a:xfrm>
              <a:off x="1427" y="1825"/>
              <a:ext cx="406" cy="30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13" name="Rectangle 126"/>
            <p:cNvSpPr>
              <a:spLocks noChangeArrowheads="1"/>
            </p:cNvSpPr>
            <p:nvPr/>
          </p:nvSpPr>
          <p:spPr bwMode="auto">
            <a:xfrm>
              <a:off x="1474" y="1853"/>
              <a:ext cx="127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CO/PA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14" name="Rectangle 127"/>
            <p:cNvSpPr>
              <a:spLocks noChangeArrowheads="1"/>
            </p:cNvSpPr>
            <p:nvPr/>
          </p:nvSpPr>
          <p:spPr bwMode="auto">
            <a:xfrm>
              <a:off x="1610" y="1853"/>
              <a:ext cx="207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 field name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15" name="Rectangle 128"/>
            <p:cNvSpPr>
              <a:spLocks noChangeArrowheads="1"/>
            </p:cNvSpPr>
            <p:nvPr/>
          </p:nvSpPr>
          <p:spPr bwMode="auto">
            <a:xfrm>
              <a:off x="1477" y="1925"/>
              <a:ext cx="146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Version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16" name="Rectangle 129"/>
            <p:cNvSpPr>
              <a:spLocks noChangeArrowheads="1"/>
            </p:cNvSpPr>
            <p:nvPr/>
          </p:nvSpPr>
          <p:spPr bwMode="auto">
            <a:xfrm>
              <a:off x="1474" y="1998"/>
              <a:ext cx="100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From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17" name="Rectangle 130"/>
            <p:cNvSpPr>
              <a:spLocks noChangeArrowheads="1"/>
            </p:cNvSpPr>
            <p:nvPr/>
          </p:nvSpPr>
          <p:spPr bwMode="auto">
            <a:xfrm>
              <a:off x="1468" y="2068"/>
              <a:ext cx="48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To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18" name="Line 131"/>
            <p:cNvSpPr>
              <a:spLocks noChangeShapeType="1"/>
            </p:cNvSpPr>
            <p:nvPr/>
          </p:nvSpPr>
          <p:spPr bwMode="auto">
            <a:xfrm>
              <a:off x="1672" y="1957"/>
              <a:ext cx="11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119" name="Line 132"/>
            <p:cNvSpPr>
              <a:spLocks noChangeShapeType="1"/>
            </p:cNvSpPr>
            <p:nvPr/>
          </p:nvSpPr>
          <p:spPr bwMode="auto">
            <a:xfrm>
              <a:off x="1604" y="2039"/>
              <a:ext cx="17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120" name="Line 133"/>
            <p:cNvSpPr>
              <a:spLocks noChangeShapeType="1"/>
            </p:cNvSpPr>
            <p:nvPr/>
          </p:nvSpPr>
          <p:spPr bwMode="auto">
            <a:xfrm>
              <a:off x="1551" y="2114"/>
              <a:ext cx="23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121" name="Rectangle 134"/>
            <p:cNvSpPr>
              <a:spLocks noChangeArrowheads="1"/>
            </p:cNvSpPr>
            <p:nvPr/>
          </p:nvSpPr>
          <p:spPr bwMode="auto">
            <a:xfrm>
              <a:off x="1964" y="2021"/>
              <a:ext cx="11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 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22" name="Rectangle 135"/>
            <p:cNvSpPr>
              <a:spLocks noChangeArrowheads="1"/>
            </p:cNvSpPr>
            <p:nvPr/>
          </p:nvSpPr>
          <p:spPr bwMode="auto">
            <a:xfrm>
              <a:off x="1990" y="2023"/>
              <a:ext cx="161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Measure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23" name="Rectangle 136"/>
            <p:cNvSpPr>
              <a:spLocks noChangeArrowheads="1"/>
            </p:cNvSpPr>
            <p:nvPr/>
          </p:nvSpPr>
          <p:spPr bwMode="auto">
            <a:xfrm>
              <a:off x="1917" y="2093"/>
              <a:ext cx="13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-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24" name="Rectangle 137"/>
            <p:cNvSpPr>
              <a:spLocks noChangeArrowheads="1"/>
            </p:cNvSpPr>
            <p:nvPr/>
          </p:nvSpPr>
          <p:spPr bwMode="auto">
            <a:xfrm>
              <a:off x="1959" y="2094"/>
              <a:ext cx="279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CECECE"/>
                  </a:solidFill>
                  <a:latin typeface="Arial" panose="020B0604020202020204" pitchFamily="34" charset="0"/>
                </a:rPr>
                <a:t> Sales quantity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25" name="Rectangle 138"/>
            <p:cNvSpPr>
              <a:spLocks noChangeArrowheads="1"/>
            </p:cNvSpPr>
            <p:nvPr/>
          </p:nvSpPr>
          <p:spPr bwMode="auto">
            <a:xfrm>
              <a:off x="1877" y="1938"/>
              <a:ext cx="361" cy="274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26" name="Rectangle 139"/>
            <p:cNvSpPr>
              <a:spLocks noChangeArrowheads="1"/>
            </p:cNvSpPr>
            <p:nvPr/>
          </p:nvSpPr>
          <p:spPr bwMode="auto">
            <a:xfrm>
              <a:off x="1865" y="1925"/>
              <a:ext cx="357" cy="269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27" name="Rectangle 140"/>
            <p:cNvSpPr>
              <a:spLocks noChangeArrowheads="1"/>
            </p:cNvSpPr>
            <p:nvPr/>
          </p:nvSpPr>
          <p:spPr bwMode="auto">
            <a:xfrm>
              <a:off x="1949" y="2006"/>
              <a:ext cx="11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28" name="Rectangle 141"/>
            <p:cNvSpPr>
              <a:spLocks noChangeArrowheads="1"/>
            </p:cNvSpPr>
            <p:nvPr/>
          </p:nvSpPr>
          <p:spPr bwMode="auto">
            <a:xfrm>
              <a:off x="1975" y="2006"/>
              <a:ext cx="161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Measure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29" name="Rectangle 142"/>
            <p:cNvSpPr>
              <a:spLocks noChangeArrowheads="1"/>
            </p:cNvSpPr>
            <p:nvPr/>
          </p:nvSpPr>
          <p:spPr bwMode="auto">
            <a:xfrm>
              <a:off x="1903" y="2077"/>
              <a:ext cx="13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-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30" name="Rectangle 143"/>
            <p:cNvSpPr>
              <a:spLocks noChangeArrowheads="1"/>
            </p:cNvSpPr>
            <p:nvPr/>
          </p:nvSpPr>
          <p:spPr bwMode="auto">
            <a:xfrm>
              <a:off x="1942" y="2079"/>
              <a:ext cx="279" cy="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500">
                  <a:solidFill>
                    <a:srgbClr val="000000"/>
                  </a:solidFill>
                  <a:latin typeface="Arial" panose="020B0604020202020204" pitchFamily="34" charset="0"/>
                </a:rPr>
                <a:t> Sales quantity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31" name="Rectangle 144"/>
            <p:cNvSpPr>
              <a:spLocks noChangeArrowheads="1"/>
            </p:cNvSpPr>
            <p:nvPr/>
          </p:nvSpPr>
          <p:spPr bwMode="auto">
            <a:xfrm>
              <a:off x="2580" y="1843"/>
              <a:ext cx="565" cy="31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32" name="Line 145"/>
            <p:cNvSpPr>
              <a:spLocks noChangeShapeType="1"/>
            </p:cNvSpPr>
            <p:nvPr/>
          </p:nvSpPr>
          <p:spPr bwMode="auto">
            <a:xfrm flipV="1">
              <a:off x="2878" y="1839"/>
              <a:ext cx="1" cy="3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133" name="Freeform 146"/>
            <p:cNvSpPr>
              <a:spLocks/>
            </p:cNvSpPr>
            <p:nvPr/>
          </p:nvSpPr>
          <p:spPr bwMode="auto">
            <a:xfrm>
              <a:off x="2578" y="1941"/>
              <a:ext cx="300" cy="85"/>
            </a:xfrm>
            <a:custGeom>
              <a:avLst/>
              <a:gdLst>
                <a:gd name="T0" fmla="*/ 0 w 309"/>
                <a:gd name="T1" fmla="*/ 62 h 81"/>
                <a:gd name="T2" fmla="*/ 33 w 309"/>
                <a:gd name="T3" fmla="*/ 41 h 81"/>
                <a:gd name="T4" fmla="*/ 116 w 309"/>
                <a:gd name="T5" fmla="*/ 28 h 81"/>
                <a:gd name="T6" fmla="*/ 140 w 309"/>
                <a:gd name="T7" fmla="*/ 85 h 81"/>
                <a:gd name="T8" fmla="*/ 300 w 309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9"/>
                <a:gd name="T16" fmla="*/ 0 h 81"/>
                <a:gd name="T17" fmla="*/ 309 w 309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9" h="81">
                  <a:moveTo>
                    <a:pt x="0" y="59"/>
                  </a:moveTo>
                  <a:lnTo>
                    <a:pt x="34" y="39"/>
                  </a:lnTo>
                  <a:lnTo>
                    <a:pt x="119" y="27"/>
                  </a:lnTo>
                  <a:lnTo>
                    <a:pt x="144" y="81"/>
                  </a:lnTo>
                  <a:lnTo>
                    <a:pt x="30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34" name="Freeform 147"/>
            <p:cNvSpPr>
              <a:spLocks/>
            </p:cNvSpPr>
            <p:nvPr/>
          </p:nvSpPr>
          <p:spPr bwMode="auto">
            <a:xfrm>
              <a:off x="2578" y="1874"/>
              <a:ext cx="560" cy="218"/>
            </a:xfrm>
            <a:custGeom>
              <a:avLst/>
              <a:gdLst>
                <a:gd name="T0" fmla="*/ 0 w 577"/>
                <a:gd name="T1" fmla="*/ 210 h 209"/>
                <a:gd name="T2" fmla="*/ 149 w 577"/>
                <a:gd name="T3" fmla="*/ 218 h 209"/>
                <a:gd name="T4" fmla="*/ 278 w 577"/>
                <a:gd name="T5" fmla="*/ 179 h 209"/>
                <a:gd name="T6" fmla="*/ 337 w 577"/>
                <a:gd name="T7" fmla="*/ 77 h 209"/>
                <a:gd name="T8" fmla="*/ 449 w 577"/>
                <a:gd name="T9" fmla="*/ 100 h 209"/>
                <a:gd name="T10" fmla="*/ 560 w 577"/>
                <a:gd name="T11" fmla="*/ 0 h 2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77"/>
                <a:gd name="T19" fmla="*/ 0 h 209"/>
                <a:gd name="T20" fmla="*/ 577 w 577"/>
                <a:gd name="T21" fmla="*/ 209 h 2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77" h="209">
                  <a:moveTo>
                    <a:pt x="0" y="201"/>
                  </a:moveTo>
                  <a:lnTo>
                    <a:pt x="154" y="209"/>
                  </a:lnTo>
                  <a:lnTo>
                    <a:pt x="286" y="172"/>
                  </a:lnTo>
                  <a:lnTo>
                    <a:pt x="347" y="74"/>
                  </a:lnTo>
                  <a:lnTo>
                    <a:pt x="463" y="96"/>
                  </a:lnTo>
                  <a:lnTo>
                    <a:pt x="577" y="0"/>
                  </a:lnTo>
                </a:path>
              </a:pathLst>
            </a:custGeom>
            <a:noFill/>
            <a:ln w="15875">
              <a:solidFill>
                <a:srgbClr val="00A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35" name="Freeform 148"/>
            <p:cNvSpPr>
              <a:spLocks/>
            </p:cNvSpPr>
            <p:nvPr/>
          </p:nvSpPr>
          <p:spPr bwMode="auto">
            <a:xfrm>
              <a:off x="2578" y="1946"/>
              <a:ext cx="556" cy="190"/>
            </a:xfrm>
            <a:custGeom>
              <a:avLst/>
              <a:gdLst>
                <a:gd name="T0" fmla="*/ 0 w 573"/>
                <a:gd name="T1" fmla="*/ 190 h 182"/>
                <a:gd name="T2" fmla="*/ 218 w 573"/>
                <a:gd name="T3" fmla="*/ 177 h 182"/>
                <a:gd name="T4" fmla="*/ 252 w 573"/>
                <a:gd name="T5" fmla="*/ 141 h 182"/>
                <a:gd name="T6" fmla="*/ 480 w 573"/>
                <a:gd name="T7" fmla="*/ 60 h 182"/>
                <a:gd name="T8" fmla="*/ 556 w 573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3"/>
                <a:gd name="T16" fmla="*/ 0 h 182"/>
                <a:gd name="T17" fmla="*/ 573 w 573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3" h="182">
                  <a:moveTo>
                    <a:pt x="0" y="182"/>
                  </a:moveTo>
                  <a:lnTo>
                    <a:pt x="225" y="170"/>
                  </a:lnTo>
                  <a:lnTo>
                    <a:pt x="260" y="135"/>
                  </a:lnTo>
                  <a:lnTo>
                    <a:pt x="495" y="57"/>
                  </a:lnTo>
                  <a:lnTo>
                    <a:pt x="573" y="0"/>
                  </a:lnTo>
                </a:path>
              </a:pathLst>
            </a:custGeom>
            <a:noFill/>
            <a:ln w="15875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44136" name="Group 149"/>
            <p:cNvGrpSpPr>
              <a:grpSpLocks/>
            </p:cNvGrpSpPr>
            <p:nvPr/>
          </p:nvGrpSpPr>
          <p:grpSpPr bwMode="auto">
            <a:xfrm>
              <a:off x="2549" y="1866"/>
              <a:ext cx="588" cy="318"/>
              <a:chOff x="3701" y="1383"/>
              <a:chExt cx="606" cy="304"/>
            </a:xfrm>
          </p:grpSpPr>
          <p:sp>
            <p:nvSpPr>
              <p:cNvPr id="44187" name="Freeform 150"/>
              <p:cNvSpPr>
                <a:spLocks/>
              </p:cNvSpPr>
              <p:nvPr/>
            </p:nvSpPr>
            <p:spPr bwMode="auto">
              <a:xfrm>
                <a:off x="3728" y="1435"/>
                <a:ext cx="526" cy="224"/>
              </a:xfrm>
              <a:custGeom>
                <a:avLst/>
                <a:gdLst>
                  <a:gd name="T0" fmla="*/ 0 w 526"/>
                  <a:gd name="T1" fmla="*/ 0 h 224"/>
                  <a:gd name="T2" fmla="*/ 0 w 526"/>
                  <a:gd name="T3" fmla="*/ 224 h 224"/>
                  <a:gd name="T4" fmla="*/ 526 w 526"/>
                  <a:gd name="T5" fmla="*/ 224 h 224"/>
                  <a:gd name="T6" fmla="*/ 0 60000 65536"/>
                  <a:gd name="T7" fmla="*/ 0 60000 65536"/>
                  <a:gd name="T8" fmla="*/ 0 60000 65536"/>
                  <a:gd name="T9" fmla="*/ 0 w 526"/>
                  <a:gd name="T10" fmla="*/ 0 h 224"/>
                  <a:gd name="T11" fmla="*/ 526 w 526"/>
                  <a:gd name="T12" fmla="*/ 224 h 2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6" h="224">
                    <a:moveTo>
                      <a:pt x="0" y="0"/>
                    </a:moveTo>
                    <a:lnTo>
                      <a:pt x="0" y="224"/>
                    </a:lnTo>
                    <a:lnTo>
                      <a:pt x="526" y="224"/>
                    </a:lnTo>
                  </a:path>
                </a:pathLst>
              </a:custGeom>
              <a:noFill/>
              <a:ln w="15875">
                <a:solidFill>
                  <a:srgbClr val="FC012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88" name="Freeform 151"/>
              <p:cNvSpPr>
                <a:spLocks/>
              </p:cNvSpPr>
              <p:nvPr/>
            </p:nvSpPr>
            <p:spPr bwMode="auto">
              <a:xfrm>
                <a:off x="3701" y="1383"/>
                <a:ext cx="55" cy="55"/>
              </a:xfrm>
              <a:custGeom>
                <a:avLst/>
                <a:gdLst>
                  <a:gd name="T0" fmla="*/ 55 w 55"/>
                  <a:gd name="T1" fmla="*/ 55 h 55"/>
                  <a:gd name="T2" fmla="*/ 27 w 55"/>
                  <a:gd name="T3" fmla="*/ 0 h 55"/>
                  <a:gd name="T4" fmla="*/ 0 w 55"/>
                  <a:gd name="T5" fmla="*/ 55 h 55"/>
                  <a:gd name="T6" fmla="*/ 55 w 55"/>
                  <a:gd name="T7" fmla="*/ 55 h 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5"/>
                  <a:gd name="T13" fmla="*/ 0 h 55"/>
                  <a:gd name="T14" fmla="*/ 55 w 55"/>
                  <a:gd name="T15" fmla="*/ 55 h 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5" h="55">
                    <a:moveTo>
                      <a:pt x="55" y="55"/>
                    </a:moveTo>
                    <a:lnTo>
                      <a:pt x="27" y="0"/>
                    </a:lnTo>
                    <a:lnTo>
                      <a:pt x="0" y="55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89" name="Freeform 152"/>
              <p:cNvSpPr>
                <a:spLocks/>
              </p:cNvSpPr>
              <p:nvPr/>
            </p:nvSpPr>
            <p:spPr bwMode="auto">
              <a:xfrm>
                <a:off x="4252" y="1632"/>
                <a:ext cx="55" cy="55"/>
              </a:xfrm>
              <a:custGeom>
                <a:avLst/>
                <a:gdLst>
                  <a:gd name="T0" fmla="*/ 0 w 55"/>
                  <a:gd name="T1" fmla="*/ 55 h 55"/>
                  <a:gd name="T2" fmla="*/ 55 w 55"/>
                  <a:gd name="T3" fmla="*/ 27 h 55"/>
                  <a:gd name="T4" fmla="*/ 0 w 55"/>
                  <a:gd name="T5" fmla="*/ 0 h 55"/>
                  <a:gd name="T6" fmla="*/ 0 w 55"/>
                  <a:gd name="T7" fmla="*/ 55 h 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5"/>
                  <a:gd name="T13" fmla="*/ 0 h 55"/>
                  <a:gd name="T14" fmla="*/ 55 w 55"/>
                  <a:gd name="T15" fmla="*/ 55 h 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5" h="55">
                    <a:moveTo>
                      <a:pt x="0" y="55"/>
                    </a:moveTo>
                    <a:lnTo>
                      <a:pt x="55" y="27"/>
                    </a:lnTo>
                    <a:lnTo>
                      <a:pt x="0" y="0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4137" name="Rectangle 153"/>
            <p:cNvSpPr>
              <a:spLocks noChangeArrowheads="1"/>
            </p:cNvSpPr>
            <p:nvPr/>
          </p:nvSpPr>
          <p:spPr bwMode="auto">
            <a:xfrm>
              <a:off x="2752" y="1509"/>
              <a:ext cx="54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38" name="Rectangle 154"/>
            <p:cNvSpPr>
              <a:spLocks noChangeArrowheads="1"/>
            </p:cNvSpPr>
            <p:nvPr/>
          </p:nvSpPr>
          <p:spPr bwMode="auto">
            <a:xfrm>
              <a:off x="171" y="2566"/>
              <a:ext cx="3065" cy="5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44139" name="Group 155"/>
            <p:cNvGrpSpPr>
              <a:grpSpLocks/>
            </p:cNvGrpSpPr>
            <p:nvPr/>
          </p:nvGrpSpPr>
          <p:grpSpPr bwMode="auto">
            <a:xfrm>
              <a:off x="195" y="2780"/>
              <a:ext cx="1016" cy="245"/>
              <a:chOff x="1275" y="2258"/>
              <a:chExt cx="1047" cy="234"/>
            </a:xfrm>
          </p:grpSpPr>
          <p:sp>
            <p:nvSpPr>
              <p:cNvPr id="44184" name="Rectangle 156"/>
              <p:cNvSpPr>
                <a:spLocks noChangeArrowheads="1"/>
              </p:cNvSpPr>
              <p:nvPr/>
            </p:nvSpPr>
            <p:spPr bwMode="auto">
              <a:xfrm>
                <a:off x="1275" y="2258"/>
                <a:ext cx="1037" cy="224"/>
              </a:xfrm>
              <a:prstGeom prst="rect">
                <a:avLst/>
              </a:prstGeom>
              <a:solidFill>
                <a:srgbClr val="FF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85" name="Rectangle 157"/>
              <p:cNvSpPr>
                <a:spLocks noChangeArrowheads="1"/>
              </p:cNvSpPr>
              <p:nvPr/>
            </p:nvSpPr>
            <p:spPr bwMode="auto">
              <a:xfrm>
                <a:off x="1285" y="2269"/>
                <a:ext cx="1037" cy="223"/>
              </a:xfrm>
              <a:prstGeom prst="rect">
                <a:avLst/>
              </a:prstGeom>
              <a:solidFill>
                <a:srgbClr val="999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86" name="Rectangle 158"/>
              <p:cNvSpPr>
                <a:spLocks noChangeArrowheads="1"/>
              </p:cNvSpPr>
              <p:nvPr/>
            </p:nvSpPr>
            <p:spPr bwMode="auto">
              <a:xfrm>
                <a:off x="1280" y="2263"/>
                <a:ext cx="1037" cy="224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44140" name="Group 159"/>
            <p:cNvGrpSpPr>
              <a:grpSpLocks/>
            </p:cNvGrpSpPr>
            <p:nvPr/>
          </p:nvGrpSpPr>
          <p:grpSpPr bwMode="auto">
            <a:xfrm>
              <a:off x="1689" y="2854"/>
              <a:ext cx="412" cy="101"/>
              <a:chOff x="2815" y="2329"/>
              <a:chExt cx="425" cy="96"/>
            </a:xfrm>
          </p:grpSpPr>
          <p:sp>
            <p:nvSpPr>
              <p:cNvPr id="44181" name="Rectangle 160"/>
              <p:cNvSpPr>
                <a:spLocks noChangeArrowheads="1"/>
              </p:cNvSpPr>
              <p:nvPr/>
            </p:nvSpPr>
            <p:spPr bwMode="auto">
              <a:xfrm>
                <a:off x="2815" y="2329"/>
                <a:ext cx="415" cy="85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82" name="Rectangle 161"/>
              <p:cNvSpPr>
                <a:spLocks noChangeArrowheads="1"/>
              </p:cNvSpPr>
              <p:nvPr/>
            </p:nvSpPr>
            <p:spPr bwMode="auto">
              <a:xfrm>
                <a:off x="2825" y="2339"/>
                <a:ext cx="415" cy="86"/>
              </a:xfrm>
              <a:prstGeom prst="rect">
                <a:avLst/>
              </a:prstGeom>
              <a:solidFill>
                <a:srgbClr val="5C9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83" name="Rectangle 162"/>
              <p:cNvSpPr>
                <a:spLocks noChangeArrowheads="1"/>
              </p:cNvSpPr>
              <p:nvPr/>
            </p:nvSpPr>
            <p:spPr bwMode="auto">
              <a:xfrm>
                <a:off x="2820" y="2334"/>
                <a:ext cx="415" cy="85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4141" name="Rectangle 163"/>
            <p:cNvSpPr>
              <a:spLocks noChangeArrowheads="1"/>
            </p:cNvSpPr>
            <p:nvPr/>
          </p:nvSpPr>
          <p:spPr bwMode="auto">
            <a:xfrm>
              <a:off x="1912" y="2856"/>
              <a:ext cx="176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1000">
                  <a:solidFill>
                    <a:srgbClr val="000000"/>
                  </a:solidFill>
                  <a:latin typeface="Arial" panose="020B0604020202020204" pitchFamily="34" charset="0"/>
                </a:rPr>
                <a:t>1000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42" name="Rectangle 164"/>
            <p:cNvSpPr>
              <a:spLocks noChangeArrowheads="1"/>
            </p:cNvSpPr>
            <p:nvPr/>
          </p:nvSpPr>
          <p:spPr bwMode="auto">
            <a:xfrm>
              <a:off x="223" y="2827"/>
              <a:ext cx="1029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43" name="Rectangle 165"/>
            <p:cNvSpPr>
              <a:spLocks noChangeArrowheads="1"/>
            </p:cNvSpPr>
            <p:nvPr/>
          </p:nvSpPr>
          <p:spPr bwMode="auto">
            <a:xfrm>
              <a:off x="261" y="2850"/>
              <a:ext cx="470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계획판매량</a:t>
              </a:r>
              <a:endParaRPr kumimoji="0" lang="ko-KR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4144" name="Group 166"/>
            <p:cNvGrpSpPr>
              <a:grpSpLocks/>
            </p:cNvGrpSpPr>
            <p:nvPr/>
          </p:nvGrpSpPr>
          <p:grpSpPr bwMode="auto">
            <a:xfrm>
              <a:off x="2139" y="2854"/>
              <a:ext cx="413" cy="101"/>
              <a:chOff x="3279" y="2329"/>
              <a:chExt cx="425" cy="96"/>
            </a:xfrm>
          </p:grpSpPr>
          <p:sp>
            <p:nvSpPr>
              <p:cNvPr id="44178" name="Rectangle 167"/>
              <p:cNvSpPr>
                <a:spLocks noChangeArrowheads="1"/>
              </p:cNvSpPr>
              <p:nvPr/>
            </p:nvSpPr>
            <p:spPr bwMode="auto">
              <a:xfrm>
                <a:off x="3279" y="2329"/>
                <a:ext cx="415" cy="85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79" name="Rectangle 168"/>
              <p:cNvSpPr>
                <a:spLocks noChangeArrowheads="1"/>
              </p:cNvSpPr>
              <p:nvPr/>
            </p:nvSpPr>
            <p:spPr bwMode="auto">
              <a:xfrm>
                <a:off x="3289" y="2339"/>
                <a:ext cx="415" cy="86"/>
              </a:xfrm>
              <a:prstGeom prst="rect">
                <a:avLst/>
              </a:prstGeom>
              <a:solidFill>
                <a:srgbClr val="5C9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80" name="Rectangle 169"/>
              <p:cNvSpPr>
                <a:spLocks noChangeArrowheads="1"/>
              </p:cNvSpPr>
              <p:nvPr/>
            </p:nvSpPr>
            <p:spPr bwMode="auto">
              <a:xfrm>
                <a:off x="3284" y="2334"/>
                <a:ext cx="415" cy="85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4145" name="Rectangle 170"/>
            <p:cNvSpPr>
              <a:spLocks noChangeArrowheads="1"/>
            </p:cNvSpPr>
            <p:nvPr/>
          </p:nvSpPr>
          <p:spPr bwMode="auto">
            <a:xfrm>
              <a:off x="2363" y="2856"/>
              <a:ext cx="176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1000">
                  <a:solidFill>
                    <a:srgbClr val="000000"/>
                  </a:solidFill>
                  <a:latin typeface="Arial" panose="020B0604020202020204" pitchFamily="34" charset="0"/>
                </a:rPr>
                <a:t>1200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4146" name="Group 171"/>
            <p:cNvGrpSpPr>
              <a:grpSpLocks/>
            </p:cNvGrpSpPr>
            <p:nvPr/>
          </p:nvGrpSpPr>
          <p:grpSpPr bwMode="auto">
            <a:xfrm>
              <a:off x="2589" y="2854"/>
              <a:ext cx="413" cy="101"/>
              <a:chOff x="3742" y="2329"/>
              <a:chExt cx="426" cy="96"/>
            </a:xfrm>
          </p:grpSpPr>
          <p:sp>
            <p:nvSpPr>
              <p:cNvPr id="44175" name="Rectangle 172"/>
              <p:cNvSpPr>
                <a:spLocks noChangeArrowheads="1"/>
              </p:cNvSpPr>
              <p:nvPr/>
            </p:nvSpPr>
            <p:spPr bwMode="auto">
              <a:xfrm>
                <a:off x="3742" y="2329"/>
                <a:ext cx="415" cy="85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76" name="Rectangle 173"/>
              <p:cNvSpPr>
                <a:spLocks noChangeArrowheads="1"/>
              </p:cNvSpPr>
              <p:nvPr/>
            </p:nvSpPr>
            <p:spPr bwMode="auto">
              <a:xfrm>
                <a:off x="3752" y="2339"/>
                <a:ext cx="416" cy="86"/>
              </a:xfrm>
              <a:prstGeom prst="rect">
                <a:avLst/>
              </a:prstGeom>
              <a:solidFill>
                <a:srgbClr val="5C9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77" name="Rectangle 174"/>
              <p:cNvSpPr>
                <a:spLocks noChangeArrowheads="1"/>
              </p:cNvSpPr>
              <p:nvPr/>
            </p:nvSpPr>
            <p:spPr bwMode="auto">
              <a:xfrm>
                <a:off x="3747" y="2334"/>
                <a:ext cx="416" cy="85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4147" name="Rectangle 175"/>
            <p:cNvSpPr>
              <a:spLocks noChangeArrowheads="1"/>
            </p:cNvSpPr>
            <p:nvPr/>
          </p:nvSpPr>
          <p:spPr bwMode="auto">
            <a:xfrm>
              <a:off x="2855" y="2856"/>
              <a:ext cx="132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1000">
                  <a:solidFill>
                    <a:srgbClr val="000000"/>
                  </a:solidFill>
                  <a:latin typeface="Arial" panose="020B0604020202020204" pitchFamily="34" charset="0"/>
                </a:rPr>
                <a:t>900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48" name="Rectangle 176"/>
            <p:cNvSpPr>
              <a:spLocks noChangeArrowheads="1"/>
            </p:cNvSpPr>
            <p:nvPr/>
          </p:nvSpPr>
          <p:spPr bwMode="auto">
            <a:xfrm>
              <a:off x="1300" y="2663"/>
              <a:ext cx="1868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49" name="Rectangle 177"/>
            <p:cNvSpPr>
              <a:spLocks noChangeArrowheads="1"/>
            </p:cNvSpPr>
            <p:nvPr/>
          </p:nvSpPr>
          <p:spPr bwMode="auto">
            <a:xfrm>
              <a:off x="1324" y="2687"/>
              <a:ext cx="18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200">
                  <a:solidFill>
                    <a:schemeClr val="hlink"/>
                  </a:solidFill>
                  <a:latin typeface="Arial" panose="020B0604020202020204" pitchFamily="34" charset="0"/>
                </a:rPr>
                <a:t>단위</a:t>
              </a:r>
            </a:p>
          </p:txBody>
        </p:sp>
        <p:sp>
          <p:nvSpPr>
            <p:cNvPr id="44150" name="Rectangle 178"/>
            <p:cNvSpPr>
              <a:spLocks noChangeArrowheads="1"/>
            </p:cNvSpPr>
            <p:nvPr/>
          </p:nvSpPr>
          <p:spPr bwMode="auto">
            <a:xfrm>
              <a:off x="1455" y="2687"/>
              <a:ext cx="171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          05/2001     06/2001     07/2001     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51" name="Rectangle 179"/>
            <p:cNvSpPr>
              <a:spLocks noChangeArrowheads="1"/>
            </p:cNvSpPr>
            <p:nvPr/>
          </p:nvSpPr>
          <p:spPr bwMode="auto">
            <a:xfrm>
              <a:off x="3080" y="2687"/>
              <a:ext cx="5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?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52" name="Rectangle 180"/>
            <p:cNvSpPr>
              <a:spLocks noChangeArrowheads="1"/>
            </p:cNvSpPr>
            <p:nvPr/>
          </p:nvSpPr>
          <p:spPr bwMode="auto">
            <a:xfrm>
              <a:off x="173" y="2452"/>
              <a:ext cx="2393" cy="132"/>
            </a:xfrm>
            <a:prstGeom prst="rect">
              <a:avLst/>
            </a:prstGeom>
            <a:solidFill>
              <a:srgbClr val="273C83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53" name="Rectangle 181"/>
            <p:cNvSpPr>
              <a:spLocks noChangeArrowheads="1"/>
            </p:cNvSpPr>
            <p:nvPr/>
          </p:nvSpPr>
          <p:spPr bwMode="auto">
            <a:xfrm>
              <a:off x="230" y="2468"/>
              <a:ext cx="203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SOP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54" name="Rectangle 182"/>
            <p:cNvSpPr>
              <a:spLocks noChangeArrowheads="1"/>
            </p:cNvSpPr>
            <p:nvPr/>
          </p:nvSpPr>
          <p:spPr bwMode="auto">
            <a:xfrm>
              <a:off x="228" y="2464"/>
              <a:ext cx="203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1200">
                  <a:solidFill>
                    <a:srgbClr val="FFFFFF"/>
                  </a:solidFill>
                  <a:latin typeface="Arial" panose="020B0604020202020204" pitchFamily="34" charset="0"/>
                </a:rPr>
                <a:t>SOP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55" name="Rectangle 183"/>
            <p:cNvSpPr>
              <a:spLocks noChangeArrowheads="1"/>
            </p:cNvSpPr>
            <p:nvPr/>
          </p:nvSpPr>
          <p:spPr bwMode="auto">
            <a:xfrm>
              <a:off x="477" y="2468"/>
              <a:ext cx="58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1000">
                  <a:solidFill>
                    <a:srgbClr val="000000"/>
                  </a:solidFill>
                  <a:latin typeface="Arial" panose="020B0604020202020204" pitchFamily="34" charset="0"/>
                </a:rPr>
                <a:t> Planning Table</a:t>
              </a:r>
              <a:endParaRPr kumimoji="0" lang="en-US" altLang="ko-KR" sz="10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56" name="Rectangle 184"/>
            <p:cNvSpPr>
              <a:spLocks noChangeArrowheads="1"/>
            </p:cNvSpPr>
            <p:nvPr/>
          </p:nvSpPr>
          <p:spPr bwMode="auto">
            <a:xfrm>
              <a:off x="468" y="2464"/>
              <a:ext cx="594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1200">
                  <a:solidFill>
                    <a:srgbClr val="FFFFFF"/>
                  </a:solidFill>
                  <a:latin typeface="Arial" panose="020B0604020202020204" pitchFamily="34" charset="0"/>
                </a:rPr>
                <a:t> </a:t>
              </a:r>
              <a:r>
                <a:rPr kumimoji="0" lang="en-US" altLang="ko-KR" sz="1000">
                  <a:solidFill>
                    <a:srgbClr val="FFFFFF"/>
                  </a:solidFill>
                  <a:latin typeface="Arial" panose="020B0604020202020204" pitchFamily="34" charset="0"/>
                </a:rPr>
                <a:t>Planning Table</a:t>
              </a:r>
              <a:endParaRPr kumimoji="0" lang="en-US" altLang="ko-KR" sz="10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4157" name="Group 185"/>
            <p:cNvGrpSpPr>
              <a:grpSpLocks/>
            </p:cNvGrpSpPr>
            <p:nvPr/>
          </p:nvGrpSpPr>
          <p:grpSpPr bwMode="auto">
            <a:xfrm>
              <a:off x="1332" y="2854"/>
              <a:ext cx="207" cy="101"/>
              <a:chOff x="2447" y="2329"/>
              <a:chExt cx="213" cy="96"/>
            </a:xfrm>
          </p:grpSpPr>
          <p:sp>
            <p:nvSpPr>
              <p:cNvPr id="44172" name="Rectangle 186"/>
              <p:cNvSpPr>
                <a:spLocks noChangeArrowheads="1"/>
              </p:cNvSpPr>
              <p:nvPr/>
            </p:nvSpPr>
            <p:spPr bwMode="auto">
              <a:xfrm>
                <a:off x="2447" y="2329"/>
                <a:ext cx="203" cy="85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73" name="Rectangle 187"/>
              <p:cNvSpPr>
                <a:spLocks noChangeArrowheads="1"/>
              </p:cNvSpPr>
              <p:nvPr/>
            </p:nvSpPr>
            <p:spPr bwMode="auto">
              <a:xfrm>
                <a:off x="2457" y="2339"/>
                <a:ext cx="203" cy="86"/>
              </a:xfrm>
              <a:prstGeom prst="rect">
                <a:avLst/>
              </a:prstGeom>
              <a:solidFill>
                <a:srgbClr val="5C9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4174" name="Rectangle 188"/>
              <p:cNvSpPr>
                <a:spLocks noChangeArrowheads="1"/>
              </p:cNvSpPr>
              <p:nvPr/>
            </p:nvSpPr>
            <p:spPr bwMode="auto">
              <a:xfrm>
                <a:off x="2452" y="2334"/>
                <a:ext cx="203" cy="85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4158" name="Rectangle 189"/>
            <p:cNvSpPr>
              <a:spLocks noChangeArrowheads="1"/>
            </p:cNvSpPr>
            <p:nvPr/>
          </p:nvSpPr>
          <p:spPr bwMode="auto">
            <a:xfrm>
              <a:off x="1406" y="2856"/>
              <a:ext cx="111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 sz="1000">
                  <a:solidFill>
                    <a:srgbClr val="000000"/>
                  </a:solidFill>
                  <a:latin typeface="Arial" panose="020B0604020202020204" pitchFamily="34" charset="0"/>
                </a:rPr>
                <a:t>PC</a:t>
              </a:r>
              <a:endParaRPr kumimoji="0" lang="en-US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59" name="Freeform 190"/>
            <p:cNvSpPr>
              <a:spLocks/>
            </p:cNvSpPr>
            <p:nvPr/>
          </p:nvSpPr>
          <p:spPr bwMode="auto">
            <a:xfrm>
              <a:off x="808" y="3121"/>
              <a:ext cx="421" cy="227"/>
            </a:xfrm>
            <a:custGeom>
              <a:avLst/>
              <a:gdLst>
                <a:gd name="T0" fmla="*/ 0 w 434"/>
                <a:gd name="T1" fmla="*/ 227 h 218"/>
                <a:gd name="T2" fmla="*/ 211 w 434"/>
                <a:gd name="T3" fmla="*/ 0 h 218"/>
                <a:gd name="T4" fmla="*/ 421 w 434"/>
                <a:gd name="T5" fmla="*/ 227 h 218"/>
                <a:gd name="T6" fmla="*/ 0 w 434"/>
                <a:gd name="T7" fmla="*/ 227 h 2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4"/>
                <a:gd name="T13" fmla="*/ 0 h 218"/>
                <a:gd name="T14" fmla="*/ 434 w 434"/>
                <a:gd name="T15" fmla="*/ 218 h 2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4" h="218">
                  <a:moveTo>
                    <a:pt x="0" y="218"/>
                  </a:moveTo>
                  <a:lnTo>
                    <a:pt x="217" y="0"/>
                  </a:lnTo>
                  <a:lnTo>
                    <a:pt x="434" y="218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5997B9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60" name="Freeform 191"/>
            <p:cNvSpPr>
              <a:spLocks/>
            </p:cNvSpPr>
            <p:nvPr/>
          </p:nvSpPr>
          <p:spPr bwMode="auto">
            <a:xfrm>
              <a:off x="2325" y="3121"/>
              <a:ext cx="421" cy="227"/>
            </a:xfrm>
            <a:custGeom>
              <a:avLst/>
              <a:gdLst>
                <a:gd name="T0" fmla="*/ 0 w 434"/>
                <a:gd name="T1" fmla="*/ 227 h 218"/>
                <a:gd name="T2" fmla="*/ 211 w 434"/>
                <a:gd name="T3" fmla="*/ 0 h 218"/>
                <a:gd name="T4" fmla="*/ 421 w 434"/>
                <a:gd name="T5" fmla="*/ 227 h 218"/>
                <a:gd name="T6" fmla="*/ 0 w 434"/>
                <a:gd name="T7" fmla="*/ 227 h 2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4"/>
                <a:gd name="T13" fmla="*/ 0 h 218"/>
                <a:gd name="T14" fmla="*/ 434 w 434"/>
                <a:gd name="T15" fmla="*/ 218 h 2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4" h="218">
                  <a:moveTo>
                    <a:pt x="0" y="218"/>
                  </a:moveTo>
                  <a:lnTo>
                    <a:pt x="217" y="0"/>
                  </a:lnTo>
                  <a:lnTo>
                    <a:pt x="434" y="218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5997B9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61" name="Freeform 192"/>
            <p:cNvSpPr>
              <a:spLocks/>
            </p:cNvSpPr>
            <p:nvPr/>
          </p:nvSpPr>
          <p:spPr bwMode="auto">
            <a:xfrm>
              <a:off x="510" y="2227"/>
              <a:ext cx="422" cy="226"/>
            </a:xfrm>
            <a:custGeom>
              <a:avLst/>
              <a:gdLst>
                <a:gd name="T0" fmla="*/ 0 w 435"/>
                <a:gd name="T1" fmla="*/ 0 h 217"/>
                <a:gd name="T2" fmla="*/ 211 w 435"/>
                <a:gd name="T3" fmla="*/ 226 h 217"/>
                <a:gd name="T4" fmla="*/ 422 w 435"/>
                <a:gd name="T5" fmla="*/ 0 h 217"/>
                <a:gd name="T6" fmla="*/ 0 w 435"/>
                <a:gd name="T7" fmla="*/ 0 h 2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5"/>
                <a:gd name="T13" fmla="*/ 0 h 217"/>
                <a:gd name="T14" fmla="*/ 435 w 435"/>
                <a:gd name="T15" fmla="*/ 217 h 2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5" h="217">
                  <a:moveTo>
                    <a:pt x="0" y="0"/>
                  </a:moveTo>
                  <a:lnTo>
                    <a:pt x="217" y="217"/>
                  </a:lnTo>
                  <a:lnTo>
                    <a:pt x="4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7B9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62" name="Freeform 193"/>
            <p:cNvSpPr>
              <a:spLocks/>
            </p:cNvSpPr>
            <p:nvPr/>
          </p:nvSpPr>
          <p:spPr bwMode="auto">
            <a:xfrm>
              <a:off x="1641" y="2227"/>
              <a:ext cx="421" cy="226"/>
            </a:xfrm>
            <a:custGeom>
              <a:avLst/>
              <a:gdLst>
                <a:gd name="T0" fmla="*/ 0 w 434"/>
                <a:gd name="T1" fmla="*/ 0 h 217"/>
                <a:gd name="T2" fmla="*/ 211 w 434"/>
                <a:gd name="T3" fmla="*/ 226 h 217"/>
                <a:gd name="T4" fmla="*/ 421 w 434"/>
                <a:gd name="T5" fmla="*/ 0 h 217"/>
                <a:gd name="T6" fmla="*/ 0 w 434"/>
                <a:gd name="T7" fmla="*/ 0 h 2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4"/>
                <a:gd name="T13" fmla="*/ 0 h 217"/>
                <a:gd name="T14" fmla="*/ 434 w 434"/>
                <a:gd name="T15" fmla="*/ 217 h 2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4" h="217">
                  <a:moveTo>
                    <a:pt x="0" y="0"/>
                  </a:moveTo>
                  <a:lnTo>
                    <a:pt x="217" y="217"/>
                  </a:lnTo>
                  <a:lnTo>
                    <a:pt x="4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7B9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63" name="Freeform 194"/>
            <p:cNvSpPr>
              <a:spLocks/>
            </p:cNvSpPr>
            <p:nvPr/>
          </p:nvSpPr>
          <p:spPr bwMode="auto">
            <a:xfrm>
              <a:off x="2652" y="2227"/>
              <a:ext cx="422" cy="226"/>
            </a:xfrm>
            <a:custGeom>
              <a:avLst/>
              <a:gdLst>
                <a:gd name="T0" fmla="*/ 0 w 435"/>
                <a:gd name="T1" fmla="*/ 0 h 217"/>
                <a:gd name="T2" fmla="*/ 211 w 435"/>
                <a:gd name="T3" fmla="*/ 226 h 217"/>
                <a:gd name="T4" fmla="*/ 422 w 435"/>
                <a:gd name="T5" fmla="*/ 0 h 217"/>
                <a:gd name="T6" fmla="*/ 0 w 435"/>
                <a:gd name="T7" fmla="*/ 0 h 2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5"/>
                <a:gd name="T13" fmla="*/ 0 h 217"/>
                <a:gd name="T14" fmla="*/ 435 w 435"/>
                <a:gd name="T15" fmla="*/ 217 h 2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5" h="217">
                  <a:moveTo>
                    <a:pt x="0" y="0"/>
                  </a:moveTo>
                  <a:lnTo>
                    <a:pt x="218" y="217"/>
                  </a:lnTo>
                  <a:lnTo>
                    <a:pt x="4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7B9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64" name="Rectangle 195"/>
            <p:cNvSpPr>
              <a:spLocks noChangeArrowheads="1"/>
            </p:cNvSpPr>
            <p:nvPr/>
          </p:nvSpPr>
          <p:spPr bwMode="auto">
            <a:xfrm>
              <a:off x="126" y="1618"/>
              <a:ext cx="1044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65" name="Rectangle 196"/>
            <p:cNvSpPr>
              <a:spLocks noChangeArrowheads="1"/>
            </p:cNvSpPr>
            <p:nvPr/>
          </p:nvSpPr>
          <p:spPr bwMode="auto">
            <a:xfrm>
              <a:off x="341" y="1566"/>
              <a:ext cx="77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>
                  <a:latin typeface="Arial" panose="020B0604020202020204" pitchFamily="34" charset="0"/>
                </a:rPr>
                <a:t>판매정보시스템</a:t>
              </a:r>
            </a:p>
          </p:txBody>
        </p:sp>
        <p:sp>
          <p:nvSpPr>
            <p:cNvPr id="44166" name="Rectangle 197"/>
            <p:cNvSpPr>
              <a:spLocks noChangeArrowheads="1"/>
            </p:cNvSpPr>
            <p:nvPr/>
          </p:nvSpPr>
          <p:spPr bwMode="auto">
            <a:xfrm>
              <a:off x="1484" y="1618"/>
              <a:ext cx="692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67" name="Rectangle 198"/>
            <p:cNvSpPr>
              <a:spLocks noChangeArrowheads="1"/>
            </p:cNvSpPr>
            <p:nvPr/>
          </p:nvSpPr>
          <p:spPr bwMode="auto">
            <a:xfrm>
              <a:off x="1454" y="1572"/>
              <a:ext cx="832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원가 수익성 모듈</a:t>
              </a:r>
              <a:endParaRPr kumimoji="0" lang="ko-KR" altLang="ko-KR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68" name="Rectangle 199"/>
            <p:cNvSpPr>
              <a:spLocks noChangeArrowheads="1"/>
            </p:cNvSpPr>
            <p:nvPr/>
          </p:nvSpPr>
          <p:spPr bwMode="auto">
            <a:xfrm>
              <a:off x="2655" y="1550"/>
              <a:ext cx="403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69" name="Rectangle 200"/>
            <p:cNvSpPr>
              <a:spLocks noChangeArrowheads="1"/>
            </p:cNvSpPr>
            <p:nvPr/>
          </p:nvSpPr>
          <p:spPr bwMode="auto">
            <a:xfrm>
              <a:off x="2656" y="1570"/>
              <a:ext cx="465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en-US" altLang="ko-KR">
                  <a:solidFill>
                    <a:srgbClr val="000000"/>
                  </a:solidFill>
                  <a:latin typeface="Arial" panose="020B0604020202020204" pitchFamily="34" charset="0"/>
                </a:rPr>
                <a:t>Forecast</a:t>
              </a:r>
              <a:endParaRPr kumimoji="0" lang="en-US" altLang="ko-KR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170" name="Rectangle 201"/>
            <p:cNvSpPr>
              <a:spLocks noChangeArrowheads="1"/>
            </p:cNvSpPr>
            <p:nvPr/>
          </p:nvSpPr>
          <p:spPr bwMode="auto">
            <a:xfrm>
              <a:off x="3480" y="4057"/>
              <a:ext cx="8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171" name="Rectangle 202"/>
            <p:cNvSpPr>
              <a:spLocks noChangeArrowheads="1"/>
            </p:cNvSpPr>
            <p:nvPr/>
          </p:nvSpPr>
          <p:spPr bwMode="auto">
            <a:xfrm>
              <a:off x="3480" y="4057"/>
              <a:ext cx="8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44037" name="Text Box 203"/>
          <p:cNvSpPr txBox="1">
            <a:spLocks noChangeArrowheads="1"/>
          </p:cNvSpPr>
          <p:nvPr/>
        </p:nvSpPr>
        <p:spPr bwMode="auto">
          <a:xfrm>
            <a:off x="5457825" y="2906713"/>
            <a:ext cx="424815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3663" indent="-93663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9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계획 수립 방법</a:t>
            </a:r>
            <a:r>
              <a:rPr kumimoji="0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(Planning Method)</a:t>
            </a:r>
            <a:r>
              <a:rPr kumimoji="0"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</a:p>
          <a:p>
            <a:pPr latinLnBrk="0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Consistent Planning , Level by level Planning</a:t>
            </a:r>
          </a:p>
          <a:p>
            <a:pPr latinLnBrk="0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Delta Planning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eaLnBrk="1" hangingPunct="1">
              <a:lnSpc>
                <a:spcPct val="90000"/>
              </a:lnSpc>
              <a:buClrTx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계획 실행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(Panning)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계획구간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월별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주별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 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일별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목표재고수량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목표재고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공급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가능일수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기초재고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등을 고려하여 계산한다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endParaRPr lang="en-US" altLang="ko-KR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eaLnBrk="1" hangingPunct="1">
              <a:lnSpc>
                <a:spcPct val="90000"/>
              </a:lnSpc>
              <a:buClrTx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버전 관리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(Version Management)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Version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관리를 통하여 현실성 있는 계획의 수립을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돕도록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Simulation</a:t>
            </a:r>
          </a:p>
          <a:p>
            <a:pPr eaLnBrk="1" hangingPunct="1">
              <a:lnSpc>
                <a:spcPct val="90000"/>
              </a:lnSpc>
              <a:buClrTx/>
            </a:pPr>
            <a:endParaRPr lang="en-US" altLang="ko-KR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eaLnBrk="1" hangingPunct="1">
              <a:lnSpc>
                <a:spcPct val="90000"/>
              </a:lnSpc>
              <a:buClrTx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집합적 관리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(Mass Processing)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생산계획을 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수요 관리로 전송하는 작업들을 기술하여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집합적으로 처리 </a:t>
            </a:r>
            <a:endParaRPr kumimoji="0"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038" name="Rectangle 204"/>
          <p:cNvSpPr>
            <a:spLocks noChangeArrowheads="1"/>
          </p:cNvSpPr>
          <p:nvPr/>
        </p:nvSpPr>
        <p:spPr bwMode="auto">
          <a:xfrm>
            <a:off x="230189" y="47625"/>
            <a:ext cx="935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5. SAP-PP </a:t>
            </a:r>
            <a:r>
              <a:rPr lang="ko-KR" altLang="en-US" sz="2000" dirty="0">
                <a:latin typeface="Arial" panose="020B0604020202020204" pitchFamily="34" charset="0"/>
              </a:rPr>
              <a:t>개요</a:t>
            </a:r>
            <a:endParaRPr lang="en-US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4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바닥글 개체 틀 1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182EF82-A494-4D4A-9F74-B0E9A3B5B962}" type="slidenum">
              <a:rPr lang="en-US" altLang="ko-KR" sz="1000" b="0"/>
              <a:pPr eaLnBrk="1" hangingPunct="1"/>
              <a:t>14</a:t>
            </a:fld>
            <a:endParaRPr lang="en-US" altLang="ko-KR" sz="1000" b="0"/>
          </a:p>
        </p:txBody>
      </p:sp>
      <p:sp>
        <p:nvSpPr>
          <p:cNvPr id="1994754" name="Rectangle 2"/>
          <p:cNvSpPr>
            <a:spLocks noChangeArrowheads="1"/>
          </p:cNvSpPr>
          <p:nvPr/>
        </p:nvSpPr>
        <p:spPr bwMode="auto">
          <a:xfrm>
            <a:off x="356393" y="595421"/>
            <a:ext cx="9066213" cy="1801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157163" eaLnBrk="0" latinLnBrk="0" hangingPunc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수요관리 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(Demand Management)</a:t>
            </a: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(1/2)</a:t>
            </a:r>
          </a:p>
          <a:p>
            <a:pPr marL="342900" indent="-157163" eaLnBrk="0" latinLnBrk="0" hangingPunct="0">
              <a:lnSpc>
                <a:spcPct val="130000"/>
              </a:lnSpc>
              <a:defRPr/>
            </a:pPr>
            <a:r>
              <a:rPr lang="ko-KR" altLang="en-US" sz="1400" b="0" dirty="0" err="1">
                <a:latin typeface="HY헤드라인M" pitchFamily="18" charset="-127"/>
                <a:ea typeface="HY헤드라인M" pitchFamily="18" charset="-127"/>
              </a:rPr>
              <a:t>수요관리는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 완제품과 중요 어셈블리에 대하여 소요량과 </a:t>
            </a:r>
            <a:r>
              <a:rPr lang="ko-KR" altLang="en-US" sz="1400" b="0" dirty="0" err="1">
                <a:latin typeface="HY헤드라인M" pitchFamily="18" charset="-127"/>
                <a:ea typeface="HY헤드라인M" pitchFamily="18" charset="-127"/>
              </a:rPr>
              <a:t>요구일자를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 결정하는 것이 목적이며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완제품의 계획과 생산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조달에 사용되는 전략을 기본값으로 지정하며 변경도 가능하다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400" b="0" dirty="0" err="1">
                <a:latin typeface="HY헤드라인M" pitchFamily="18" charset="-127"/>
                <a:ea typeface="HY헤드라인M" pitchFamily="18" charset="-127"/>
              </a:rPr>
              <a:t>수요관리의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 결과는 </a:t>
            </a:r>
            <a:r>
              <a:rPr lang="ko-KR" altLang="en-US" sz="1400" b="0" dirty="0" err="1">
                <a:latin typeface="HY헤드라인M" pitchFamily="18" charset="-127"/>
                <a:ea typeface="HY헤드라인M" pitchFamily="18" charset="-127"/>
              </a:rPr>
              <a:t>독립소요량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(Independent Requirement)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의 형태를 갖는 수요 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Program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이며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수동으로 수행될 수도 있고 선행계획결과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(Sales Plan, Aggregate Production Plan, Forecast)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를 이용하여 수행될 수도 있다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342900" indent="-157163" eaLnBrk="0" latinLnBrk="0" hangingPunct="0">
              <a:lnSpc>
                <a:spcPct val="130000"/>
              </a:lnSpc>
              <a:defRPr/>
            </a:pP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수요의 변화에 따르는 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Simulation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을 해 볼 수 있는 장기 계획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(LTP),</a:t>
            </a:r>
            <a:r>
              <a:rPr lang="ko-KR" altLang="ko-KR" sz="1400" b="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과거의 실적 자료로부터 현재 및 향후의 수요를 예측할 수 있는 수요 예측</a:t>
            </a:r>
            <a:r>
              <a:rPr lang="ko-KR" altLang="ko-KR" sz="1400" b="0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회사의 매출이나 이익 면에 있어 영향이 큰 주요 생산 제품에 대한 공급 </a:t>
            </a:r>
            <a:r>
              <a:rPr lang="ko-KR" altLang="en-US" sz="1400" b="0" dirty="0" err="1">
                <a:latin typeface="HY헤드라인M" pitchFamily="18" charset="-127"/>
                <a:ea typeface="HY헤드라인M" pitchFamily="18" charset="-127"/>
              </a:rPr>
              <a:t>계획처리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 하는 기준 생산 계획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(MPS)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으로 구성되어 수요 및 공급에 대한 평가를 가능하게 한다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.</a:t>
            </a:r>
          </a:p>
        </p:txBody>
      </p:sp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661836" y="3236119"/>
            <a:ext cx="3925888" cy="27574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5061" name="Rectangle 4"/>
          <p:cNvSpPr>
            <a:spLocks noChangeArrowheads="1"/>
          </p:cNvSpPr>
          <p:nvPr/>
        </p:nvSpPr>
        <p:spPr bwMode="auto">
          <a:xfrm>
            <a:off x="665956" y="3218001"/>
            <a:ext cx="3925888" cy="2759075"/>
          </a:xfrm>
          <a:prstGeom prst="rect">
            <a:avLst/>
          </a:pr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5062" name="Rectangle 5"/>
          <p:cNvSpPr>
            <a:spLocks noChangeArrowheads="1"/>
          </p:cNvSpPr>
          <p:nvPr/>
        </p:nvSpPr>
        <p:spPr bwMode="auto">
          <a:xfrm>
            <a:off x="727075" y="3730625"/>
            <a:ext cx="727075" cy="612775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5063" name="Rectangle 6"/>
          <p:cNvSpPr>
            <a:spLocks noChangeArrowheads="1"/>
          </p:cNvSpPr>
          <p:nvPr/>
        </p:nvSpPr>
        <p:spPr bwMode="auto">
          <a:xfrm>
            <a:off x="831850" y="3956050"/>
            <a:ext cx="5365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kumimoji="0" lang="ko-KR" altLang="en-US" sz="1000">
                <a:solidFill>
                  <a:srgbClr val="FFFFFF"/>
                </a:solidFill>
                <a:latin typeface="Arial" panose="020B0604020202020204" pitchFamily="34" charset="0"/>
              </a:rPr>
              <a:t>직접 입력</a:t>
            </a:r>
            <a:endParaRPr kumimoji="0" lang="ko-KR" altLang="ko-KR" sz="12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5064" name="Rectangle 7"/>
          <p:cNvSpPr>
            <a:spLocks noChangeArrowheads="1"/>
          </p:cNvSpPr>
          <p:nvPr/>
        </p:nvSpPr>
        <p:spPr bwMode="auto">
          <a:xfrm>
            <a:off x="1703388" y="3730625"/>
            <a:ext cx="728662" cy="612775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5065" name="Rectangle 8"/>
          <p:cNvSpPr>
            <a:spLocks noChangeArrowheads="1"/>
          </p:cNvSpPr>
          <p:nvPr/>
        </p:nvSpPr>
        <p:spPr bwMode="auto">
          <a:xfrm>
            <a:off x="1839913" y="3957638"/>
            <a:ext cx="5016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kumimoji="0" lang="ko-KR" altLang="en-US" sz="1000">
                <a:solidFill>
                  <a:srgbClr val="FFFFFF"/>
                </a:solidFill>
                <a:latin typeface="Arial" panose="020B0604020202020204" pitchFamily="34" charset="0"/>
              </a:rPr>
              <a:t>판매계획</a:t>
            </a:r>
            <a:endParaRPr kumimoji="0" lang="ko-KR" altLang="ko-KR" sz="12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5066" name="Rectangle 9"/>
          <p:cNvSpPr>
            <a:spLocks noChangeArrowheads="1"/>
          </p:cNvSpPr>
          <p:nvPr/>
        </p:nvSpPr>
        <p:spPr bwMode="auto">
          <a:xfrm>
            <a:off x="2640013" y="3730625"/>
            <a:ext cx="728662" cy="612775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5067" name="Rectangle 10"/>
          <p:cNvSpPr>
            <a:spLocks noChangeArrowheads="1"/>
          </p:cNvSpPr>
          <p:nvPr/>
        </p:nvSpPr>
        <p:spPr bwMode="auto">
          <a:xfrm>
            <a:off x="2736850" y="3949700"/>
            <a:ext cx="5016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kumimoji="0" lang="ko-KR" altLang="en-US" sz="1000">
                <a:solidFill>
                  <a:schemeClr val="bg1"/>
                </a:solidFill>
                <a:latin typeface="Arial" panose="020B0604020202020204" pitchFamily="34" charset="0"/>
              </a:rPr>
              <a:t>생산계획</a:t>
            </a:r>
          </a:p>
        </p:txBody>
      </p:sp>
      <p:sp>
        <p:nvSpPr>
          <p:cNvPr id="45068" name="Rectangle 11"/>
          <p:cNvSpPr>
            <a:spLocks noChangeArrowheads="1"/>
          </p:cNvSpPr>
          <p:nvPr/>
        </p:nvSpPr>
        <p:spPr bwMode="auto">
          <a:xfrm>
            <a:off x="3575050" y="3730625"/>
            <a:ext cx="730250" cy="612775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45069" name="Group 12"/>
          <p:cNvGrpSpPr>
            <a:grpSpLocks/>
          </p:cNvGrpSpPr>
          <p:nvPr/>
        </p:nvGrpSpPr>
        <p:grpSpPr bwMode="auto">
          <a:xfrm>
            <a:off x="808038" y="4344988"/>
            <a:ext cx="3546475" cy="269875"/>
            <a:chOff x="1522" y="1929"/>
            <a:chExt cx="2371" cy="154"/>
          </a:xfrm>
        </p:grpSpPr>
        <p:sp>
          <p:nvSpPr>
            <p:cNvPr id="45093" name="Freeform 13"/>
            <p:cNvSpPr>
              <a:spLocks/>
            </p:cNvSpPr>
            <p:nvPr/>
          </p:nvSpPr>
          <p:spPr bwMode="auto">
            <a:xfrm>
              <a:off x="1522" y="1929"/>
              <a:ext cx="2361" cy="144"/>
            </a:xfrm>
            <a:custGeom>
              <a:avLst/>
              <a:gdLst>
                <a:gd name="T0" fmla="*/ 1181 w 2361"/>
                <a:gd name="T1" fmla="*/ 144 h 144"/>
                <a:gd name="T2" fmla="*/ 0 w 2361"/>
                <a:gd name="T3" fmla="*/ 0 h 144"/>
                <a:gd name="T4" fmla="*/ 2361 w 2361"/>
                <a:gd name="T5" fmla="*/ 0 h 144"/>
                <a:gd name="T6" fmla="*/ 1181 w 2361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61"/>
                <a:gd name="T13" fmla="*/ 0 h 144"/>
                <a:gd name="T14" fmla="*/ 2361 w 2361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61" h="144">
                  <a:moveTo>
                    <a:pt x="1181" y="144"/>
                  </a:moveTo>
                  <a:lnTo>
                    <a:pt x="0" y="0"/>
                  </a:lnTo>
                  <a:lnTo>
                    <a:pt x="2361" y="0"/>
                  </a:lnTo>
                  <a:lnTo>
                    <a:pt x="1181" y="144"/>
                  </a:lnTo>
                  <a:close/>
                </a:path>
              </a:pathLst>
            </a:custGeom>
            <a:solidFill>
              <a:srgbClr val="FAD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5094" name="Freeform 14"/>
            <p:cNvSpPr>
              <a:spLocks/>
            </p:cNvSpPr>
            <p:nvPr/>
          </p:nvSpPr>
          <p:spPr bwMode="auto">
            <a:xfrm>
              <a:off x="1533" y="1940"/>
              <a:ext cx="2360" cy="143"/>
            </a:xfrm>
            <a:custGeom>
              <a:avLst/>
              <a:gdLst>
                <a:gd name="T0" fmla="*/ 1180 w 2360"/>
                <a:gd name="T1" fmla="*/ 143 h 143"/>
                <a:gd name="T2" fmla="*/ 0 w 2360"/>
                <a:gd name="T3" fmla="*/ 0 h 143"/>
                <a:gd name="T4" fmla="*/ 2360 w 2360"/>
                <a:gd name="T5" fmla="*/ 0 h 143"/>
                <a:gd name="T6" fmla="*/ 1180 w 2360"/>
                <a:gd name="T7" fmla="*/ 143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60"/>
                <a:gd name="T13" fmla="*/ 0 h 143"/>
                <a:gd name="T14" fmla="*/ 2360 w 2360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60" h="143">
                  <a:moveTo>
                    <a:pt x="1180" y="143"/>
                  </a:moveTo>
                  <a:lnTo>
                    <a:pt x="0" y="0"/>
                  </a:lnTo>
                  <a:lnTo>
                    <a:pt x="2360" y="0"/>
                  </a:lnTo>
                  <a:lnTo>
                    <a:pt x="1180" y="143"/>
                  </a:lnTo>
                  <a:close/>
                </a:path>
              </a:pathLst>
            </a:custGeom>
            <a:solidFill>
              <a:srgbClr val="947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5095" name="Freeform 15"/>
            <p:cNvSpPr>
              <a:spLocks/>
            </p:cNvSpPr>
            <p:nvPr/>
          </p:nvSpPr>
          <p:spPr bwMode="auto">
            <a:xfrm>
              <a:off x="1528" y="1934"/>
              <a:ext cx="2360" cy="144"/>
            </a:xfrm>
            <a:custGeom>
              <a:avLst/>
              <a:gdLst>
                <a:gd name="T0" fmla="*/ 1180 w 2360"/>
                <a:gd name="T1" fmla="*/ 144 h 144"/>
                <a:gd name="T2" fmla="*/ 0 w 2360"/>
                <a:gd name="T3" fmla="*/ 0 h 144"/>
                <a:gd name="T4" fmla="*/ 2360 w 2360"/>
                <a:gd name="T5" fmla="*/ 0 h 144"/>
                <a:gd name="T6" fmla="*/ 1180 w 2360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60"/>
                <a:gd name="T13" fmla="*/ 0 h 144"/>
                <a:gd name="T14" fmla="*/ 2360 w 2360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60" h="144">
                  <a:moveTo>
                    <a:pt x="1180" y="144"/>
                  </a:moveTo>
                  <a:lnTo>
                    <a:pt x="0" y="0"/>
                  </a:lnTo>
                  <a:lnTo>
                    <a:pt x="2360" y="0"/>
                  </a:lnTo>
                  <a:lnTo>
                    <a:pt x="1180" y="144"/>
                  </a:lnTo>
                  <a:close/>
                </a:path>
              </a:pathLst>
            </a:custGeom>
            <a:solidFill>
              <a:srgbClr val="F6B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45070" name="Group 16"/>
          <p:cNvGrpSpPr>
            <a:grpSpLocks/>
          </p:cNvGrpSpPr>
          <p:nvPr/>
        </p:nvGrpSpPr>
        <p:grpSpPr bwMode="auto">
          <a:xfrm>
            <a:off x="1798638" y="5495925"/>
            <a:ext cx="1619250" cy="471488"/>
            <a:chOff x="2184" y="2586"/>
            <a:chExt cx="1083" cy="269"/>
          </a:xfrm>
        </p:grpSpPr>
        <p:sp>
          <p:nvSpPr>
            <p:cNvPr id="45090" name="Rectangle 17"/>
            <p:cNvSpPr>
              <a:spLocks noChangeArrowheads="1"/>
            </p:cNvSpPr>
            <p:nvPr/>
          </p:nvSpPr>
          <p:spPr bwMode="auto">
            <a:xfrm>
              <a:off x="2184" y="2586"/>
              <a:ext cx="1073" cy="258"/>
            </a:xfrm>
            <a:prstGeom prst="rect">
              <a:avLst/>
            </a:prstGeom>
            <a:solidFill>
              <a:srgbClr val="FF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5091" name="Rectangle 18"/>
            <p:cNvSpPr>
              <a:spLocks noChangeArrowheads="1"/>
            </p:cNvSpPr>
            <p:nvPr/>
          </p:nvSpPr>
          <p:spPr bwMode="auto">
            <a:xfrm>
              <a:off x="2194" y="2597"/>
              <a:ext cx="1073" cy="25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5092" name="Rectangle 19"/>
            <p:cNvSpPr>
              <a:spLocks noChangeArrowheads="1"/>
            </p:cNvSpPr>
            <p:nvPr/>
          </p:nvSpPr>
          <p:spPr bwMode="auto">
            <a:xfrm>
              <a:off x="2189" y="2591"/>
              <a:ext cx="1073" cy="2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45071" name="Rectangle 20"/>
          <p:cNvSpPr>
            <a:spLocks noChangeArrowheads="1"/>
          </p:cNvSpPr>
          <p:nvPr/>
        </p:nvSpPr>
        <p:spPr bwMode="auto">
          <a:xfrm>
            <a:off x="2265363" y="5551488"/>
            <a:ext cx="7985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kumimoji="0"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MPS / MRP</a:t>
            </a:r>
            <a:endParaRPr kumimoji="0" lang="en-US" altLang="ko-KR" sz="12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5072" name="Rectangle 21"/>
          <p:cNvSpPr>
            <a:spLocks noChangeArrowheads="1"/>
          </p:cNvSpPr>
          <p:nvPr/>
        </p:nvSpPr>
        <p:spPr bwMode="auto">
          <a:xfrm>
            <a:off x="2260600" y="5545138"/>
            <a:ext cx="7985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kumimoji="0" lang="en-US" altLang="ko-KR" sz="1200">
                <a:solidFill>
                  <a:srgbClr val="FFFFFF"/>
                </a:solidFill>
                <a:latin typeface="Arial" panose="020B0604020202020204" pitchFamily="34" charset="0"/>
              </a:rPr>
              <a:t>MPS / MRP</a:t>
            </a:r>
            <a:endParaRPr kumimoji="0" lang="en-US" altLang="ko-KR" sz="12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5073" name="Rectangle 22"/>
          <p:cNvSpPr>
            <a:spLocks noChangeArrowheads="1"/>
          </p:cNvSpPr>
          <p:nvPr/>
        </p:nvSpPr>
        <p:spPr bwMode="auto">
          <a:xfrm>
            <a:off x="2628900" y="5743575"/>
            <a:ext cx="428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kumimoji="0"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kumimoji="0" lang="en-US" altLang="ko-KR" sz="12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45074" name="Rectangle 23"/>
          <p:cNvSpPr>
            <a:spLocks noChangeArrowheads="1"/>
          </p:cNvSpPr>
          <p:nvPr/>
        </p:nvSpPr>
        <p:spPr bwMode="auto">
          <a:xfrm>
            <a:off x="2622550" y="5737225"/>
            <a:ext cx="428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kumimoji="0" lang="en-US" altLang="ko-KR" sz="120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endParaRPr kumimoji="0" lang="en-US" altLang="ko-KR" sz="12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grpSp>
        <p:nvGrpSpPr>
          <p:cNvPr id="45075" name="Group 24"/>
          <p:cNvGrpSpPr>
            <a:grpSpLocks/>
          </p:cNvGrpSpPr>
          <p:nvPr/>
        </p:nvGrpSpPr>
        <p:grpSpPr bwMode="auto">
          <a:xfrm>
            <a:off x="1936750" y="4516438"/>
            <a:ext cx="1301750" cy="617537"/>
            <a:chOff x="2277" y="2027"/>
            <a:chExt cx="870" cy="352"/>
          </a:xfrm>
        </p:grpSpPr>
        <p:sp>
          <p:nvSpPr>
            <p:cNvPr id="45087" name="Oval 25"/>
            <p:cNvSpPr>
              <a:spLocks noChangeArrowheads="1"/>
            </p:cNvSpPr>
            <p:nvPr/>
          </p:nvSpPr>
          <p:spPr bwMode="auto">
            <a:xfrm>
              <a:off x="2277" y="2027"/>
              <a:ext cx="860" cy="342"/>
            </a:xfrm>
            <a:prstGeom prst="ellipse">
              <a:avLst/>
            </a:prstGeom>
            <a:solidFill>
              <a:srgbClr val="C2F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5088" name="Oval 26"/>
            <p:cNvSpPr>
              <a:spLocks noChangeArrowheads="1"/>
            </p:cNvSpPr>
            <p:nvPr/>
          </p:nvSpPr>
          <p:spPr bwMode="auto">
            <a:xfrm>
              <a:off x="2288" y="2037"/>
              <a:ext cx="859" cy="342"/>
            </a:xfrm>
            <a:prstGeom prst="ellipse">
              <a:avLst/>
            </a:prstGeom>
            <a:solidFill>
              <a:srgbClr val="5C9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5089" name="Oval 27"/>
            <p:cNvSpPr>
              <a:spLocks noChangeArrowheads="1"/>
            </p:cNvSpPr>
            <p:nvPr/>
          </p:nvSpPr>
          <p:spPr bwMode="auto">
            <a:xfrm>
              <a:off x="2282" y="2032"/>
              <a:ext cx="860" cy="342"/>
            </a:xfrm>
            <a:prstGeom prst="ellipse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45076" name="Rectangle 28"/>
          <p:cNvSpPr>
            <a:spLocks noChangeArrowheads="1"/>
          </p:cNvSpPr>
          <p:nvPr/>
        </p:nvSpPr>
        <p:spPr bwMode="auto">
          <a:xfrm>
            <a:off x="2295525" y="4740275"/>
            <a:ext cx="5969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kumimoji="0" lang="ko-KR" altLang="en-US" sz="1200">
                <a:latin typeface="Arial" panose="020B0604020202020204" pitchFamily="34" charset="0"/>
              </a:rPr>
              <a:t>요구관리</a:t>
            </a:r>
          </a:p>
        </p:txBody>
      </p:sp>
      <p:grpSp>
        <p:nvGrpSpPr>
          <p:cNvPr id="45077" name="Group 29"/>
          <p:cNvGrpSpPr>
            <a:grpSpLocks/>
          </p:cNvGrpSpPr>
          <p:nvPr/>
        </p:nvGrpSpPr>
        <p:grpSpPr bwMode="auto">
          <a:xfrm>
            <a:off x="2478088" y="5203825"/>
            <a:ext cx="215900" cy="230188"/>
            <a:chOff x="2639" y="2419"/>
            <a:chExt cx="144" cy="132"/>
          </a:xfrm>
        </p:grpSpPr>
        <p:sp>
          <p:nvSpPr>
            <p:cNvPr id="45085" name="Freeform 30"/>
            <p:cNvSpPr>
              <a:spLocks/>
            </p:cNvSpPr>
            <p:nvPr/>
          </p:nvSpPr>
          <p:spPr bwMode="auto">
            <a:xfrm>
              <a:off x="2652" y="2424"/>
              <a:ext cx="118" cy="119"/>
            </a:xfrm>
            <a:custGeom>
              <a:avLst/>
              <a:gdLst>
                <a:gd name="T0" fmla="*/ 0 w 118"/>
                <a:gd name="T1" fmla="*/ 59 h 119"/>
                <a:gd name="T2" fmla="*/ 30 w 118"/>
                <a:gd name="T3" fmla="*/ 59 h 119"/>
                <a:gd name="T4" fmla="*/ 30 w 118"/>
                <a:gd name="T5" fmla="*/ 0 h 119"/>
                <a:gd name="T6" fmla="*/ 89 w 118"/>
                <a:gd name="T7" fmla="*/ 0 h 119"/>
                <a:gd name="T8" fmla="*/ 89 w 118"/>
                <a:gd name="T9" fmla="*/ 59 h 119"/>
                <a:gd name="T10" fmla="*/ 118 w 118"/>
                <a:gd name="T11" fmla="*/ 59 h 119"/>
                <a:gd name="T12" fmla="*/ 60 w 118"/>
                <a:gd name="T13" fmla="*/ 119 h 119"/>
                <a:gd name="T14" fmla="*/ 0 w 118"/>
                <a:gd name="T15" fmla="*/ 59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8"/>
                <a:gd name="T25" fmla="*/ 0 h 119"/>
                <a:gd name="T26" fmla="*/ 118 w 118"/>
                <a:gd name="T27" fmla="*/ 119 h 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8" h="119">
                  <a:moveTo>
                    <a:pt x="0" y="59"/>
                  </a:moveTo>
                  <a:lnTo>
                    <a:pt x="30" y="59"/>
                  </a:lnTo>
                  <a:lnTo>
                    <a:pt x="30" y="0"/>
                  </a:lnTo>
                  <a:lnTo>
                    <a:pt x="89" y="0"/>
                  </a:lnTo>
                  <a:lnTo>
                    <a:pt x="89" y="59"/>
                  </a:lnTo>
                  <a:lnTo>
                    <a:pt x="118" y="59"/>
                  </a:lnTo>
                  <a:lnTo>
                    <a:pt x="60" y="11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5086" name="Freeform 31"/>
            <p:cNvSpPr>
              <a:spLocks noEditPoints="1"/>
            </p:cNvSpPr>
            <p:nvPr/>
          </p:nvSpPr>
          <p:spPr bwMode="auto">
            <a:xfrm>
              <a:off x="2639" y="2419"/>
              <a:ext cx="144" cy="132"/>
            </a:xfrm>
            <a:custGeom>
              <a:avLst/>
              <a:gdLst>
                <a:gd name="T0" fmla="*/ 43 w 144"/>
                <a:gd name="T1" fmla="*/ 69 h 132"/>
                <a:gd name="T2" fmla="*/ 48 w 144"/>
                <a:gd name="T3" fmla="*/ 69 h 132"/>
                <a:gd name="T4" fmla="*/ 48 w 144"/>
                <a:gd name="T5" fmla="*/ 64 h 132"/>
                <a:gd name="T6" fmla="*/ 48 w 144"/>
                <a:gd name="T7" fmla="*/ 5 h 132"/>
                <a:gd name="T8" fmla="*/ 43 w 144"/>
                <a:gd name="T9" fmla="*/ 5 h 132"/>
                <a:gd name="T10" fmla="*/ 43 w 144"/>
                <a:gd name="T11" fmla="*/ 10 h 132"/>
                <a:gd name="T12" fmla="*/ 102 w 144"/>
                <a:gd name="T13" fmla="*/ 10 h 132"/>
                <a:gd name="T14" fmla="*/ 102 w 144"/>
                <a:gd name="T15" fmla="*/ 5 h 132"/>
                <a:gd name="T16" fmla="*/ 97 w 144"/>
                <a:gd name="T17" fmla="*/ 5 h 132"/>
                <a:gd name="T18" fmla="*/ 97 w 144"/>
                <a:gd name="T19" fmla="*/ 64 h 132"/>
                <a:gd name="T20" fmla="*/ 97 w 144"/>
                <a:gd name="T21" fmla="*/ 69 h 132"/>
                <a:gd name="T22" fmla="*/ 102 w 144"/>
                <a:gd name="T23" fmla="*/ 69 h 132"/>
                <a:gd name="T24" fmla="*/ 131 w 144"/>
                <a:gd name="T25" fmla="*/ 69 h 132"/>
                <a:gd name="T26" fmla="*/ 131 w 144"/>
                <a:gd name="T27" fmla="*/ 64 h 132"/>
                <a:gd name="T28" fmla="*/ 128 w 144"/>
                <a:gd name="T29" fmla="*/ 60 h 132"/>
                <a:gd name="T30" fmla="*/ 69 w 144"/>
                <a:gd name="T31" fmla="*/ 120 h 132"/>
                <a:gd name="T32" fmla="*/ 73 w 144"/>
                <a:gd name="T33" fmla="*/ 124 h 132"/>
                <a:gd name="T34" fmla="*/ 76 w 144"/>
                <a:gd name="T35" fmla="*/ 120 h 132"/>
                <a:gd name="T36" fmla="*/ 16 w 144"/>
                <a:gd name="T37" fmla="*/ 60 h 132"/>
                <a:gd name="T38" fmla="*/ 13 w 144"/>
                <a:gd name="T39" fmla="*/ 64 h 132"/>
                <a:gd name="T40" fmla="*/ 13 w 144"/>
                <a:gd name="T41" fmla="*/ 69 h 132"/>
                <a:gd name="T42" fmla="*/ 43 w 144"/>
                <a:gd name="T43" fmla="*/ 69 h 132"/>
                <a:gd name="T44" fmla="*/ 13 w 144"/>
                <a:gd name="T45" fmla="*/ 59 h 132"/>
                <a:gd name="T46" fmla="*/ 0 w 144"/>
                <a:gd name="T47" fmla="*/ 59 h 132"/>
                <a:gd name="T48" fmla="*/ 9 w 144"/>
                <a:gd name="T49" fmla="*/ 68 h 132"/>
                <a:gd name="T50" fmla="*/ 69 w 144"/>
                <a:gd name="T51" fmla="*/ 128 h 132"/>
                <a:gd name="T52" fmla="*/ 73 w 144"/>
                <a:gd name="T53" fmla="*/ 132 h 132"/>
                <a:gd name="T54" fmla="*/ 76 w 144"/>
                <a:gd name="T55" fmla="*/ 128 h 132"/>
                <a:gd name="T56" fmla="*/ 135 w 144"/>
                <a:gd name="T57" fmla="*/ 68 h 132"/>
                <a:gd name="T58" fmla="*/ 144 w 144"/>
                <a:gd name="T59" fmla="*/ 59 h 132"/>
                <a:gd name="T60" fmla="*/ 131 w 144"/>
                <a:gd name="T61" fmla="*/ 59 h 132"/>
                <a:gd name="T62" fmla="*/ 102 w 144"/>
                <a:gd name="T63" fmla="*/ 59 h 132"/>
                <a:gd name="T64" fmla="*/ 102 w 144"/>
                <a:gd name="T65" fmla="*/ 64 h 132"/>
                <a:gd name="T66" fmla="*/ 107 w 144"/>
                <a:gd name="T67" fmla="*/ 64 h 132"/>
                <a:gd name="T68" fmla="*/ 107 w 144"/>
                <a:gd name="T69" fmla="*/ 5 h 132"/>
                <a:gd name="T70" fmla="*/ 107 w 144"/>
                <a:gd name="T71" fmla="*/ 0 h 132"/>
                <a:gd name="T72" fmla="*/ 102 w 144"/>
                <a:gd name="T73" fmla="*/ 0 h 132"/>
                <a:gd name="T74" fmla="*/ 43 w 144"/>
                <a:gd name="T75" fmla="*/ 0 h 132"/>
                <a:gd name="T76" fmla="*/ 38 w 144"/>
                <a:gd name="T77" fmla="*/ 0 h 132"/>
                <a:gd name="T78" fmla="*/ 38 w 144"/>
                <a:gd name="T79" fmla="*/ 5 h 132"/>
                <a:gd name="T80" fmla="*/ 38 w 144"/>
                <a:gd name="T81" fmla="*/ 64 h 132"/>
                <a:gd name="T82" fmla="*/ 43 w 144"/>
                <a:gd name="T83" fmla="*/ 64 h 132"/>
                <a:gd name="T84" fmla="*/ 43 w 144"/>
                <a:gd name="T85" fmla="*/ 59 h 132"/>
                <a:gd name="T86" fmla="*/ 13 w 144"/>
                <a:gd name="T87" fmla="*/ 59 h 1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4"/>
                <a:gd name="T133" fmla="*/ 0 h 132"/>
                <a:gd name="T134" fmla="*/ 144 w 144"/>
                <a:gd name="T135" fmla="*/ 132 h 1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4" h="132">
                  <a:moveTo>
                    <a:pt x="43" y="69"/>
                  </a:moveTo>
                  <a:lnTo>
                    <a:pt x="48" y="69"/>
                  </a:lnTo>
                  <a:lnTo>
                    <a:pt x="48" y="64"/>
                  </a:lnTo>
                  <a:lnTo>
                    <a:pt x="48" y="5"/>
                  </a:lnTo>
                  <a:lnTo>
                    <a:pt x="43" y="5"/>
                  </a:lnTo>
                  <a:lnTo>
                    <a:pt x="43" y="10"/>
                  </a:lnTo>
                  <a:lnTo>
                    <a:pt x="102" y="10"/>
                  </a:lnTo>
                  <a:lnTo>
                    <a:pt x="102" y="5"/>
                  </a:lnTo>
                  <a:lnTo>
                    <a:pt x="97" y="5"/>
                  </a:lnTo>
                  <a:lnTo>
                    <a:pt x="97" y="64"/>
                  </a:lnTo>
                  <a:lnTo>
                    <a:pt x="97" y="69"/>
                  </a:lnTo>
                  <a:lnTo>
                    <a:pt x="102" y="69"/>
                  </a:lnTo>
                  <a:lnTo>
                    <a:pt x="131" y="69"/>
                  </a:lnTo>
                  <a:lnTo>
                    <a:pt x="131" y="64"/>
                  </a:lnTo>
                  <a:lnTo>
                    <a:pt x="128" y="60"/>
                  </a:lnTo>
                  <a:lnTo>
                    <a:pt x="69" y="120"/>
                  </a:lnTo>
                  <a:lnTo>
                    <a:pt x="73" y="124"/>
                  </a:lnTo>
                  <a:lnTo>
                    <a:pt x="76" y="120"/>
                  </a:lnTo>
                  <a:lnTo>
                    <a:pt x="16" y="60"/>
                  </a:lnTo>
                  <a:lnTo>
                    <a:pt x="13" y="64"/>
                  </a:lnTo>
                  <a:lnTo>
                    <a:pt x="13" y="69"/>
                  </a:lnTo>
                  <a:lnTo>
                    <a:pt x="43" y="69"/>
                  </a:lnTo>
                  <a:close/>
                  <a:moveTo>
                    <a:pt x="13" y="59"/>
                  </a:moveTo>
                  <a:lnTo>
                    <a:pt x="0" y="59"/>
                  </a:lnTo>
                  <a:lnTo>
                    <a:pt x="9" y="68"/>
                  </a:lnTo>
                  <a:lnTo>
                    <a:pt x="69" y="128"/>
                  </a:lnTo>
                  <a:lnTo>
                    <a:pt x="73" y="132"/>
                  </a:lnTo>
                  <a:lnTo>
                    <a:pt x="76" y="128"/>
                  </a:lnTo>
                  <a:lnTo>
                    <a:pt x="135" y="68"/>
                  </a:lnTo>
                  <a:lnTo>
                    <a:pt x="144" y="59"/>
                  </a:lnTo>
                  <a:lnTo>
                    <a:pt x="131" y="59"/>
                  </a:lnTo>
                  <a:lnTo>
                    <a:pt x="102" y="59"/>
                  </a:lnTo>
                  <a:lnTo>
                    <a:pt x="102" y="64"/>
                  </a:lnTo>
                  <a:lnTo>
                    <a:pt x="107" y="64"/>
                  </a:lnTo>
                  <a:lnTo>
                    <a:pt x="107" y="5"/>
                  </a:lnTo>
                  <a:lnTo>
                    <a:pt x="107" y="0"/>
                  </a:lnTo>
                  <a:lnTo>
                    <a:pt x="102" y="0"/>
                  </a:lnTo>
                  <a:lnTo>
                    <a:pt x="43" y="0"/>
                  </a:lnTo>
                  <a:lnTo>
                    <a:pt x="38" y="0"/>
                  </a:lnTo>
                  <a:lnTo>
                    <a:pt x="38" y="5"/>
                  </a:lnTo>
                  <a:lnTo>
                    <a:pt x="38" y="64"/>
                  </a:lnTo>
                  <a:lnTo>
                    <a:pt x="43" y="64"/>
                  </a:lnTo>
                  <a:lnTo>
                    <a:pt x="43" y="59"/>
                  </a:lnTo>
                  <a:lnTo>
                    <a:pt x="13" y="59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45078" name="Rectangle 32"/>
          <p:cNvSpPr>
            <a:spLocks noChangeArrowheads="1"/>
          </p:cNvSpPr>
          <p:nvPr/>
        </p:nvSpPr>
        <p:spPr bwMode="auto">
          <a:xfrm>
            <a:off x="3689350" y="3902075"/>
            <a:ext cx="527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kumimoji="0" lang="en-US" altLang="ko-KR" sz="1000" dirty="0">
                <a:solidFill>
                  <a:srgbClr val="FFFFFF"/>
                </a:solidFill>
                <a:latin typeface="Arial" panose="020B0604020202020204" pitchFamily="34" charset="0"/>
              </a:rPr>
              <a:t>Material </a:t>
            </a:r>
          </a:p>
          <a:p>
            <a:pPr algn="ctr" latinLnBrk="0">
              <a:lnSpc>
                <a:spcPct val="100000"/>
              </a:lnSpc>
              <a:buClrTx/>
              <a:buFontTx/>
              <a:buNone/>
            </a:pPr>
            <a:r>
              <a:rPr kumimoji="0" lang="en-US" altLang="ko-KR" sz="1000" dirty="0">
                <a:solidFill>
                  <a:srgbClr val="FFFFFF"/>
                </a:solidFill>
                <a:latin typeface="Arial" panose="020B0604020202020204" pitchFamily="34" charset="0"/>
              </a:rPr>
              <a:t>Forecast</a:t>
            </a:r>
            <a:endParaRPr kumimoji="0" lang="en-US" altLang="ko-KR" sz="1200" dirty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grpSp>
        <p:nvGrpSpPr>
          <p:cNvPr id="45079" name="Group 33"/>
          <p:cNvGrpSpPr>
            <a:grpSpLocks/>
          </p:cNvGrpSpPr>
          <p:nvPr/>
        </p:nvGrpSpPr>
        <p:grpSpPr bwMode="auto">
          <a:xfrm>
            <a:off x="4889499" y="3209131"/>
            <a:ext cx="4352925" cy="3062287"/>
            <a:chOff x="450" y="1002"/>
            <a:chExt cx="4860" cy="2927"/>
          </a:xfrm>
        </p:grpSpPr>
        <p:pic>
          <p:nvPicPr>
            <p:cNvPr id="45081" name="Picture 3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" y="1002"/>
              <a:ext cx="4860" cy="2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82" name="Text Box 35"/>
            <p:cNvSpPr txBox="1">
              <a:spLocks noChangeArrowheads="1"/>
            </p:cNvSpPr>
            <p:nvPr/>
          </p:nvSpPr>
          <p:spPr bwMode="auto">
            <a:xfrm>
              <a:off x="2841" y="2811"/>
              <a:ext cx="792" cy="412"/>
            </a:xfrm>
            <a:prstGeom prst="rect">
              <a:avLst/>
            </a:prstGeom>
            <a:solidFill>
              <a:srgbClr val="F0F01E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None/>
              </a:pPr>
              <a:r>
                <a:rPr lang="ko-KR" altLang="en-US" sz="1200">
                  <a:latin typeface="Arial" panose="020B0604020202020204" pitchFamily="34" charset="0"/>
                  <a:ea typeface="굴림체" panose="020B0609000101010101" pitchFamily="49" charset="-127"/>
                </a:rPr>
                <a:t>기간별 요구수량 </a:t>
              </a:r>
            </a:p>
          </p:txBody>
        </p:sp>
        <p:sp>
          <p:nvSpPr>
            <p:cNvPr id="45083" name="Rectangle 36"/>
            <p:cNvSpPr>
              <a:spLocks noChangeArrowheads="1"/>
            </p:cNvSpPr>
            <p:nvPr/>
          </p:nvSpPr>
          <p:spPr bwMode="auto">
            <a:xfrm>
              <a:off x="1648" y="2186"/>
              <a:ext cx="1823" cy="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cxnSp>
          <p:nvCxnSpPr>
            <p:cNvPr id="45084" name="AutoShape 37"/>
            <p:cNvCxnSpPr>
              <a:cxnSpLocks noChangeShapeType="1"/>
              <a:stCxn id="45083" idx="2"/>
              <a:endCxn id="45082" idx="0"/>
            </p:cNvCxnSpPr>
            <p:nvPr/>
          </p:nvCxnSpPr>
          <p:spPr bwMode="auto">
            <a:xfrm rot="16200000" flipH="1">
              <a:off x="2633" y="2197"/>
              <a:ext cx="532" cy="67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5080" name="Rectangle 38"/>
          <p:cNvSpPr>
            <a:spLocks noChangeArrowheads="1"/>
          </p:cNvSpPr>
          <p:nvPr/>
        </p:nvSpPr>
        <p:spPr bwMode="auto">
          <a:xfrm>
            <a:off x="273050" y="44451"/>
            <a:ext cx="935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5. SAP-PP </a:t>
            </a:r>
            <a:r>
              <a:rPr lang="ko-KR" altLang="en-US" sz="2000" dirty="0">
                <a:latin typeface="Arial" panose="020B0604020202020204" pitchFamily="34" charset="0"/>
              </a:rPr>
              <a:t>개요</a:t>
            </a:r>
            <a:endParaRPr lang="en-US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44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바닥글 개체 틀 1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3510E13D-5974-433E-A535-87332095620F}" type="slidenum">
              <a:rPr lang="en-US" altLang="ko-KR" sz="1000" b="0"/>
              <a:pPr eaLnBrk="1" hangingPunct="1"/>
              <a:t>15</a:t>
            </a:fld>
            <a:endParaRPr lang="en-US" altLang="ko-KR" sz="1000" b="0"/>
          </a:p>
        </p:txBody>
      </p:sp>
      <p:sp>
        <p:nvSpPr>
          <p:cNvPr id="46083" name="Rectangle 2"/>
          <p:cNvSpPr>
            <a:spLocks noChangeArrowheads="1"/>
          </p:cNvSpPr>
          <p:nvPr/>
        </p:nvSpPr>
        <p:spPr bwMode="auto">
          <a:xfrm>
            <a:off x="495300" y="1268413"/>
            <a:ext cx="90662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157163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생산전략</a:t>
            </a:r>
          </a:p>
          <a:p>
            <a:pPr algn="just" eaLnBrk="1" hangingPunct="1">
              <a:lnSpc>
                <a:spcPct val="120000"/>
              </a:lnSpc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제품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반제품 또는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제품그룹에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대하여 판매계획부터 수주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자재구매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입고 및 출하에 이르는 업무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프로세스의 각 단계별 상호관계를 정의하고 그 흐름을 원하는 방식으로 통제하기 위한 설정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 eaLnBrk="1" hangingPunct="1">
              <a:lnSpc>
                <a:spcPct val="120000"/>
              </a:lnSpc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전략 별로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재고생산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주문생산의 기본 설정이 되어진다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ko-KR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ko-KR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95779" name="Rectangle 3"/>
          <p:cNvSpPr>
            <a:spLocks noChangeArrowheads="1"/>
          </p:cNvSpPr>
          <p:nvPr/>
        </p:nvSpPr>
        <p:spPr bwMode="auto">
          <a:xfrm>
            <a:off x="128588" y="692150"/>
            <a:ext cx="9066212" cy="433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157163" eaLnBrk="0" latinLnBrk="0" hangingPunc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수요관리 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(Demand Management)</a:t>
            </a: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(2/2)</a:t>
            </a:r>
          </a:p>
        </p:txBody>
      </p:sp>
      <p:sp>
        <p:nvSpPr>
          <p:cNvPr id="46085" name="AutoShape 4"/>
          <p:cNvSpPr>
            <a:spLocks noChangeArrowheads="1"/>
          </p:cNvSpPr>
          <p:nvPr/>
        </p:nvSpPr>
        <p:spPr bwMode="auto">
          <a:xfrm>
            <a:off x="349250" y="4705350"/>
            <a:ext cx="768350" cy="533400"/>
          </a:xfrm>
          <a:prstGeom prst="roundRect">
            <a:avLst>
              <a:gd name="adj" fmla="val 2777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FontTx/>
              <a:buNone/>
            </a:pP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rPr>
              <a:t>장</a:t>
            </a:r>
          </a:p>
          <a:p>
            <a:pPr algn="ctr" eaLnBrk="1" hangingPunct="1">
              <a:lnSpc>
                <a:spcPct val="130000"/>
              </a:lnSpc>
              <a:buClrTx/>
              <a:buFontTx/>
              <a:buNone/>
            </a:pP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rPr>
              <a:t>점</a:t>
            </a:r>
          </a:p>
        </p:txBody>
      </p:sp>
      <p:sp>
        <p:nvSpPr>
          <p:cNvPr id="46086" name="AutoShape 5"/>
          <p:cNvSpPr>
            <a:spLocks noChangeArrowheads="1"/>
          </p:cNvSpPr>
          <p:nvPr/>
        </p:nvSpPr>
        <p:spPr bwMode="auto">
          <a:xfrm>
            <a:off x="330200" y="5467350"/>
            <a:ext cx="787400" cy="533400"/>
          </a:xfrm>
          <a:prstGeom prst="roundRect">
            <a:avLst>
              <a:gd name="adj" fmla="val 2777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FontTx/>
              <a:buNone/>
            </a:pP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rPr>
              <a:t>단</a:t>
            </a:r>
          </a:p>
          <a:p>
            <a:pPr algn="ctr" eaLnBrk="1" hangingPunct="1">
              <a:lnSpc>
                <a:spcPct val="130000"/>
              </a:lnSpc>
              <a:buClrTx/>
              <a:buFontTx/>
              <a:buNone/>
            </a:pP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rPr>
              <a:t>점</a:t>
            </a:r>
          </a:p>
        </p:txBody>
      </p:sp>
      <p:sp>
        <p:nvSpPr>
          <p:cNvPr id="46087" name="AutoShape 6"/>
          <p:cNvSpPr>
            <a:spLocks noChangeArrowheads="1"/>
          </p:cNvSpPr>
          <p:nvPr/>
        </p:nvSpPr>
        <p:spPr bwMode="auto">
          <a:xfrm>
            <a:off x="1177925" y="2573338"/>
            <a:ext cx="2598738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Make To Order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수주생산방식</a:t>
            </a:r>
          </a:p>
        </p:txBody>
      </p:sp>
      <p:sp>
        <p:nvSpPr>
          <p:cNvPr id="46088" name="Text Box 7"/>
          <p:cNvSpPr txBox="1">
            <a:spLocks noChangeArrowheads="1"/>
          </p:cNvSpPr>
          <p:nvPr/>
        </p:nvSpPr>
        <p:spPr bwMode="auto">
          <a:xfrm>
            <a:off x="954088" y="4652963"/>
            <a:ext cx="1860550" cy="6397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수주 없는 생산이 없음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■재고가 없음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■안정적인 생산 가능</a:t>
            </a:r>
          </a:p>
        </p:txBody>
      </p:sp>
      <p:sp>
        <p:nvSpPr>
          <p:cNvPr id="46089" name="Text Box 8"/>
          <p:cNvSpPr txBox="1">
            <a:spLocks noChangeArrowheads="1"/>
          </p:cNvSpPr>
          <p:nvPr/>
        </p:nvSpPr>
        <p:spPr bwMode="auto">
          <a:xfrm>
            <a:off x="3922713" y="4743450"/>
            <a:ext cx="1657350" cy="4413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70000"/>
              </a:lnSpc>
              <a:spcBef>
                <a:spcPct val="25000"/>
              </a:spcBef>
              <a:spcAft>
                <a:spcPct val="25000"/>
              </a:spcAft>
              <a:buClrTx/>
              <a:buFontTx/>
              <a:buNone/>
            </a:pP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수주납기 대응 신속</a:t>
            </a:r>
          </a:p>
          <a:p>
            <a:pPr latinLnBrk="0">
              <a:lnSpc>
                <a:spcPct val="70000"/>
              </a:lnSpc>
              <a:spcBef>
                <a:spcPct val="25000"/>
              </a:spcBef>
              <a:spcAft>
                <a:spcPct val="25000"/>
              </a:spcAft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■원자재 수급 안정</a:t>
            </a:r>
          </a:p>
        </p:txBody>
      </p:sp>
      <p:sp>
        <p:nvSpPr>
          <p:cNvPr id="46090" name="Text Box 9"/>
          <p:cNvSpPr txBox="1">
            <a:spLocks noChangeArrowheads="1"/>
          </p:cNvSpPr>
          <p:nvPr/>
        </p:nvSpPr>
        <p:spPr bwMode="auto">
          <a:xfrm>
            <a:off x="6818313" y="4756150"/>
            <a:ext cx="1708150" cy="4413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70000"/>
              </a:lnSpc>
              <a:spcBef>
                <a:spcPct val="25000"/>
              </a:spcBef>
              <a:spcAft>
                <a:spcPct val="25000"/>
              </a:spcAft>
              <a:buClrTx/>
              <a:buFontTx/>
              <a:buNone/>
            </a:pP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수주 납기 대응 빠름</a:t>
            </a:r>
          </a:p>
          <a:p>
            <a:pPr latinLnBrk="0">
              <a:lnSpc>
                <a:spcPct val="70000"/>
              </a:lnSpc>
              <a:spcBef>
                <a:spcPct val="25000"/>
              </a:spcBef>
              <a:spcAft>
                <a:spcPct val="25000"/>
              </a:spcAft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■원자재 수급 안정</a:t>
            </a:r>
          </a:p>
        </p:txBody>
      </p:sp>
      <p:sp>
        <p:nvSpPr>
          <p:cNvPr id="46091" name="Text Box 10"/>
          <p:cNvSpPr txBox="1">
            <a:spLocks noChangeArrowheads="1"/>
          </p:cNvSpPr>
          <p:nvPr/>
        </p:nvSpPr>
        <p:spPr bwMode="auto">
          <a:xfrm>
            <a:off x="954088" y="5449888"/>
            <a:ext cx="1962150" cy="6397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긴급오더 대응 어려움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■수주 리드타임이 길다</a:t>
            </a: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수주변경시 생산 불안정</a:t>
            </a:r>
          </a:p>
        </p:txBody>
      </p:sp>
      <p:sp>
        <p:nvSpPr>
          <p:cNvPr id="46092" name="Text Box 11"/>
          <p:cNvSpPr txBox="1">
            <a:spLocks noChangeArrowheads="1"/>
          </p:cNvSpPr>
          <p:nvPr/>
        </p:nvSpPr>
        <p:spPr bwMode="auto">
          <a:xfrm>
            <a:off x="3922713" y="5503863"/>
            <a:ext cx="2012950" cy="661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70000"/>
              </a:lnSpc>
              <a:spcBef>
                <a:spcPct val="25000"/>
              </a:spcBef>
              <a:spcAft>
                <a:spcPct val="25000"/>
              </a:spcAft>
              <a:buClrTx/>
              <a:buFontTx/>
              <a:buNone/>
            </a:pP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생산 계획보다 수주가 </a:t>
            </a:r>
          </a:p>
          <a:p>
            <a:pPr latinLnBrk="0">
              <a:lnSpc>
                <a:spcPct val="70000"/>
              </a:lnSpc>
              <a:spcBef>
                <a:spcPct val="25000"/>
              </a:spcBef>
              <a:spcAft>
                <a:spcPct val="25000"/>
              </a:spcAft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적을 경우 반제품 재고가 </a:t>
            </a:r>
          </a:p>
          <a:p>
            <a:pPr latinLnBrk="0">
              <a:lnSpc>
                <a:spcPct val="70000"/>
              </a:lnSpc>
              <a:spcBef>
                <a:spcPct val="25000"/>
              </a:spcBef>
              <a:spcAft>
                <a:spcPct val="25000"/>
              </a:spcAft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많아짐</a:t>
            </a:r>
          </a:p>
        </p:txBody>
      </p:sp>
      <p:sp>
        <p:nvSpPr>
          <p:cNvPr id="46093" name="Text Box 12"/>
          <p:cNvSpPr txBox="1">
            <a:spLocks noChangeArrowheads="1"/>
          </p:cNvSpPr>
          <p:nvPr/>
        </p:nvSpPr>
        <p:spPr bwMode="auto">
          <a:xfrm>
            <a:off x="6827838" y="5503863"/>
            <a:ext cx="1809750" cy="661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70000"/>
              </a:lnSpc>
              <a:spcBef>
                <a:spcPct val="25000"/>
              </a:spcBef>
              <a:spcAft>
                <a:spcPct val="25000"/>
              </a:spcAft>
              <a:buClrTx/>
              <a:buFontTx/>
              <a:buNone/>
            </a:pP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판매계획의 정확도에 </a:t>
            </a:r>
          </a:p>
          <a:p>
            <a:pPr latinLnBrk="0">
              <a:lnSpc>
                <a:spcPct val="70000"/>
              </a:lnSpc>
              <a:spcBef>
                <a:spcPct val="25000"/>
              </a:spcBef>
              <a:spcAft>
                <a:spcPct val="25000"/>
              </a:spcAft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따라 재고부담</a:t>
            </a: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납기 </a:t>
            </a:r>
          </a:p>
          <a:p>
            <a:pPr latinLnBrk="0">
              <a:lnSpc>
                <a:spcPct val="70000"/>
              </a:lnSpc>
              <a:spcBef>
                <a:spcPct val="25000"/>
              </a:spcBef>
              <a:spcAft>
                <a:spcPct val="25000"/>
              </a:spcAft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대응력 영향</a:t>
            </a:r>
          </a:p>
        </p:txBody>
      </p:sp>
      <p:sp>
        <p:nvSpPr>
          <p:cNvPr id="46094" name="Rectangle 13"/>
          <p:cNvSpPr>
            <a:spLocks noChangeArrowheads="1"/>
          </p:cNvSpPr>
          <p:nvPr/>
        </p:nvSpPr>
        <p:spPr bwMode="auto">
          <a:xfrm>
            <a:off x="512763" y="3357563"/>
            <a:ext cx="9018587" cy="2808287"/>
          </a:xfrm>
          <a:prstGeom prst="rect">
            <a:avLst/>
          </a:prstGeom>
          <a:noFill/>
          <a:ln w="1905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marL="176213" indent="-176213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ko-KR" sz="1500">
              <a:latin typeface="Arial" panose="020B06040202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46095" name="Line 14"/>
          <p:cNvSpPr>
            <a:spLocks noChangeShapeType="1"/>
          </p:cNvSpPr>
          <p:nvPr/>
        </p:nvSpPr>
        <p:spPr bwMode="auto">
          <a:xfrm>
            <a:off x="954088" y="4613275"/>
            <a:ext cx="0" cy="15240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96" name="Line 15"/>
          <p:cNvSpPr>
            <a:spLocks noChangeShapeType="1"/>
          </p:cNvSpPr>
          <p:nvPr/>
        </p:nvSpPr>
        <p:spPr bwMode="auto">
          <a:xfrm>
            <a:off x="512763" y="5391150"/>
            <a:ext cx="9018587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97" name="Line 16"/>
          <p:cNvSpPr>
            <a:spLocks noChangeShapeType="1"/>
          </p:cNvSpPr>
          <p:nvPr/>
        </p:nvSpPr>
        <p:spPr bwMode="auto">
          <a:xfrm>
            <a:off x="3978275" y="4629150"/>
            <a:ext cx="0" cy="15240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98" name="Line 17"/>
          <p:cNvSpPr>
            <a:spLocks noChangeShapeType="1"/>
          </p:cNvSpPr>
          <p:nvPr/>
        </p:nvSpPr>
        <p:spPr bwMode="auto">
          <a:xfrm>
            <a:off x="6891338" y="4629150"/>
            <a:ext cx="0" cy="15240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99" name="AutoShape 18"/>
          <p:cNvSpPr>
            <a:spLocks noChangeArrowheads="1"/>
          </p:cNvSpPr>
          <p:nvPr/>
        </p:nvSpPr>
        <p:spPr bwMode="auto">
          <a:xfrm>
            <a:off x="4087813" y="2565400"/>
            <a:ext cx="2598737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Assemble To Order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반제품재고생산방식</a:t>
            </a:r>
          </a:p>
        </p:txBody>
      </p:sp>
      <p:sp>
        <p:nvSpPr>
          <p:cNvPr id="46100" name="AutoShape 19"/>
          <p:cNvSpPr>
            <a:spLocks noChangeArrowheads="1"/>
          </p:cNvSpPr>
          <p:nvPr/>
        </p:nvSpPr>
        <p:spPr bwMode="auto">
          <a:xfrm>
            <a:off x="6894513" y="2565400"/>
            <a:ext cx="2597150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Make To Stock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재고생산방식</a:t>
            </a:r>
          </a:p>
        </p:txBody>
      </p:sp>
      <p:sp>
        <p:nvSpPr>
          <p:cNvPr id="46101" name="Line 20"/>
          <p:cNvSpPr>
            <a:spLocks noChangeShapeType="1"/>
          </p:cNvSpPr>
          <p:nvPr/>
        </p:nvSpPr>
        <p:spPr bwMode="auto">
          <a:xfrm>
            <a:off x="504825" y="4508500"/>
            <a:ext cx="9018588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102" name="Line 21"/>
          <p:cNvSpPr>
            <a:spLocks noChangeShapeType="1"/>
          </p:cNvSpPr>
          <p:nvPr/>
        </p:nvSpPr>
        <p:spPr bwMode="auto">
          <a:xfrm>
            <a:off x="3976688" y="3357563"/>
            <a:ext cx="0" cy="15240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103" name="Line 22"/>
          <p:cNvSpPr>
            <a:spLocks noChangeShapeType="1"/>
          </p:cNvSpPr>
          <p:nvPr/>
        </p:nvSpPr>
        <p:spPr bwMode="auto">
          <a:xfrm>
            <a:off x="6889750" y="3344863"/>
            <a:ext cx="0" cy="15240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104" name="Line 23"/>
          <p:cNvSpPr>
            <a:spLocks noChangeShapeType="1"/>
          </p:cNvSpPr>
          <p:nvPr/>
        </p:nvSpPr>
        <p:spPr bwMode="auto">
          <a:xfrm>
            <a:off x="952500" y="3357563"/>
            <a:ext cx="0" cy="15240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105" name="AutoShape 24"/>
          <p:cNvSpPr>
            <a:spLocks noChangeArrowheads="1"/>
          </p:cNvSpPr>
          <p:nvPr/>
        </p:nvSpPr>
        <p:spPr bwMode="auto">
          <a:xfrm>
            <a:off x="344488" y="3716338"/>
            <a:ext cx="768350" cy="533400"/>
          </a:xfrm>
          <a:prstGeom prst="roundRect">
            <a:avLst>
              <a:gd name="adj" fmla="val 2777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FontTx/>
              <a:buNone/>
            </a:pPr>
            <a:r>
              <a:rPr lang="ko-KR" altLang="en-US" sz="12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</a:t>
            </a:r>
          </a:p>
          <a:p>
            <a:pPr algn="ctr" eaLnBrk="1" hangingPunct="1">
              <a:lnSpc>
                <a:spcPct val="130000"/>
              </a:lnSpc>
              <a:buClrTx/>
              <a:buFontTx/>
              <a:buNone/>
            </a:pPr>
            <a:r>
              <a:rPr lang="ko-KR" altLang="en-US" sz="12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</a:t>
            </a:r>
          </a:p>
          <a:p>
            <a:pPr algn="ctr" eaLnBrk="1" hangingPunct="1">
              <a:lnSpc>
                <a:spcPct val="130000"/>
              </a:lnSpc>
              <a:buClrTx/>
              <a:buFontTx/>
              <a:buNone/>
            </a:pPr>
            <a:endParaRPr lang="en-US" altLang="ko-KR" sz="120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106" name="Text Box 25"/>
          <p:cNvSpPr txBox="1">
            <a:spLocks noChangeArrowheads="1"/>
          </p:cNvSpPr>
          <p:nvPr/>
        </p:nvSpPr>
        <p:spPr bwMode="auto">
          <a:xfrm>
            <a:off x="4022725" y="3573463"/>
            <a:ext cx="2622550" cy="8223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판매계획에 따라 반제품 공정까지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미리 생산을 진행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■확정된 수주에 따라 후 공정을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수행하여 완제품 생산</a:t>
            </a:r>
          </a:p>
        </p:txBody>
      </p:sp>
      <p:sp>
        <p:nvSpPr>
          <p:cNvPr id="46107" name="Text Box 26"/>
          <p:cNvSpPr txBox="1">
            <a:spLocks noChangeArrowheads="1"/>
          </p:cNvSpPr>
          <p:nvPr/>
        </p:nvSpPr>
        <p:spPr bwMode="auto">
          <a:xfrm>
            <a:off x="6911975" y="3589338"/>
            <a:ext cx="2578100" cy="730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marL="342900" indent="-3429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수주가 아닌 판매계획에 의한 생산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■완제품을 재고로 미리 보유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■고객인도시간</a:t>
            </a: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(Delivery lead time)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최소화</a:t>
            </a:r>
          </a:p>
        </p:txBody>
      </p:sp>
      <p:sp>
        <p:nvSpPr>
          <p:cNvPr id="46108" name="Text Box 27"/>
          <p:cNvSpPr txBox="1">
            <a:spLocks noChangeArrowheads="1"/>
          </p:cNvSpPr>
          <p:nvPr/>
        </p:nvSpPr>
        <p:spPr bwMode="auto">
          <a:xfrm>
            <a:off x="966788" y="3725863"/>
            <a:ext cx="2927350" cy="6397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</a:t>
            </a: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확정된 수주에 따라 구매 및 생산 시작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■다양한 고객의 특정 요구 사양을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200" b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반영하여 생산</a:t>
            </a:r>
          </a:p>
        </p:txBody>
      </p:sp>
      <p:sp>
        <p:nvSpPr>
          <p:cNvPr id="46109" name="Rectangle 28"/>
          <p:cNvSpPr>
            <a:spLocks noChangeArrowheads="1"/>
          </p:cNvSpPr>
          <p:nvPr/>
        </p:nvSpPr>
        <p:spPr bwMode="auto">
          <a:xfrm>
            <a:off x="249238" y="59606"/>
            <a:ext cx="935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5. SAP-PP </a:t>
            </a:r>
            <a:r>
              <a:rPr lang="ko-KR" altLang="en-US" sz="2000" dirty="0">
                <a:latin typeface="Arial" panose="020B0604020202020204" pitchFamily="34" charset="0"/>
              </a:rPr>
              <a:t>개요</a:t>
            </a:r>
            <a:endParaRPr lang="en-US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3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바닥글 개체 틀 1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710490E8-9CA9-4086-98F0-40CE207B665B}" type="slidenum">
              <a:rPr lang="en-US" altLang="ko-KR" sz="1000" b="0"/>
              <a:pPr eaLnBrk="1" hangingPunct="1"/>
              <a:t>16</a:t>
            </a:fld>
            <a:endParaRPr lang="en-US" altLang="ko-KR" sz="1000" b="0"/>
          </a:p>
        </p:txBody>
      </p:sp>
      <p:sp>
        <p:nvSpPr>
          <p:cNvPr id="47107" name="Rectangle 2"/>
          <p:cNvSpPr>
            <a:spLocks noChangeArrowheads="1"/>
          </p:cNvSpPr>
          <p:nvPr/>
        </p:nvSpPr>
        <p:spPr bwMode="auto">
          <a:xfrm>
            <a:off x="273050" y="1268413"/>
            <a:ext cx="906621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157163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 생산일정 계획에서 회사 이익에 크게 영향을 미치거나 생산일정 및 작업과정에 주요하게 고려되어야 할 </a:t>
            </a:r>
          </a:p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품목을 지정하여 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MRP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와는 별도로 계획을 수립하며 자 품목에 대한 계획 변경없이 적정한 일정변경을 통한</a:t>
            </a:r>
          </a:p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수정수급계획을 작성할 수 있다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MRP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의한 부하를 줄이기 위해 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MPS Item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설정하며 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MRP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동일한 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LOGIC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사용하나 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MPS 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생성시 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MPS</a:t>
            </a:r>
          </a:p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ITEM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 계획을 세운다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996803" name="Rectangle 3"/>
          <p:cNvSpPr>
            <a:spLocks noChangeArrowheads="1"/>
          </p:cNvSpPr>
          <p:nvPr/>
        </p:nvSpPr>
        <p:spPr bwMode="auto">
          <a:xfrm>
            <a:off x="128588" y="692150"/>
            <a:ext cx="9066212" cy="433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157163" eaLnBrk="0" latinLnBrk="0" hangingPunc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주 생산일정계획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(Master Production Scheduling)</a:t>
            </a: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</a:t>
            </a:r>
          </a:p>
        </p:txBody>
      </p:sp>
      <p:sp>
        <p:nvSpPr>
          <p:cNvPr id="1996804" name="Rectangle 4"/>
          <p:cNvSpPr>
            <a:spLocks noChangeArrowheads="1"/>
          </p:cNvSpPr>
          <p:nvPr/>
        </p:nvSpPr>
        <p:spPr bwMode="auto">
          <a:xfrm>
            <a:off x="128588" y="3429000"/>
            <a:ext cx="9066212" cy="433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157163" eaLnBrk="0" latinLnBrk="0" hangingPunc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ko-KR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장기계획 </a:t>
            </a:r>
            <a:r>
              <a:rPr lang="en-US" altLang="ko-KR" sz="200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(Long Term Planning)</a:t>
            </a:r>
            <a:r>
              <a:rPr lang="en-US" altLang="ko-KR" sz="2000">
                <a:latin typeface="HY헤드라인M" pitchFamily="18" charset="-127"/>
                <a:ea typeface="HY헤드라인M" pitchFamily="18" charset="-127"/>
              </a:rPr>
              <a:t> </a:t>
            </a:r>
          </a:p>
        </p:txBody>
      </p:sp>
      <p:sp>
        <p:nvSpPr>
          <p:cNvPr id="47110" name="Rectangle 5"/>
          <p:cNvSpPr>
            <a:spLocks noChangeArrowheads="1"/>
          </p:cNvSpPr>
          <p:nvPr/>
        </p:nvSpPr>
        <p:spPr bwMode="auto">
          <a:xfrm>
            <a:off x="273050" y="4149725"/>
            <a:ext cx="906621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157163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MRP 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이외에 별도의 수요계획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(Demand Program)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기준으로 시뮬레이션을 수행 할 수 있는 기능으로 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MRP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</a:t>
            </a:r>
          </a:p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관리하는 재고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생산오더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구매오더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확정 계획오더 등을 반영하여 시뮬레이션을 해 볼 수 있다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 LTP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자원 및 생산 프로그램의 중장기 계획이며 연간계획 및 분기계획 용도로 사용한다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여러가지 버전 및</a:t>
            </a:r>
          </a:p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원자재 소요량 예측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, CAPA 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부하산정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, COST CENTER </a:t>
            </a: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소요량 산정 등 예상 수요에 대한 파급효과 시뮬레이션을 </a:t>
            </a:r>
          </a:p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통하여 예측해 볼 수 있다</a:t>
            </a:r>
            <a:r>
              <a:rPr lang="en-US" altLang="ko-KR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7111" name="Rectangle 6"/>
          <p:cNvSpPr>
            <a:spLocks noChangeArrowheads="1"/>
          </p:cNvSpPr>
          <p:nvPr/>
        </p:nvSpPr>
        <p:spPr bwMode="auto">
          <a:xfrm>
            <a:off x="297864" y="117475"/>
            <a:ext cx="935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2000" dirty="0">
                <a:latin typeface="Arial" panose="020B0604020202020204" pitchFamily="34" charset="0"/>
              </a:rPr>
              <a:t>5. SAP-PP </a:t>
            </a:r>
            <a:r>
              <a:rPr lang="ko-KR" altLang="en-US" sz="2000" dirty="0" smtClean="0">
                <a:latin typeface="Arial" panose="020B0604020202020204" pitchFamily="34" charset="0"/>
              </a:rPr>
              <a:t>개요</a:t>
            </a:r>
            <a:endParaRPr lang="en-US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8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바닥글 개체 틀 1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916D67B5-8A6F-4976-AE0C-3F710A389872}" type="slidenum">
              <a:rPr lang="en-US" altLang="ko-KR" sz="1000" b="0"/>
              <a:pPr eaLnBrk="1" hangingPunct="1"/>
              <a:t>17</a:t>
            </a:fld>
            <a:endParaRPr lang="en-US" altLang="ko-KR" sz="1000" b="0"/>
          </a:p>
        </p:txBody>
      </p:sp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270913" y="637509"/>
            <a:ext cx="9066213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157163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자재 소요량 계획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(MRP, Material Requirement Planning) (1/2)</a:t>
            </a:r>
          </a:p>
          <a:p>
            <a:pPr latinLnBrk="0">
              <a:lnSpc>
                <a:spcPct val="130000"/>
              </a:lnSpc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자재 소요량 계획은 기업이 내부의 목적이나 영업 및 판매의 목적으로 자체 생산 또는 외부 조달하는 모든 자재를 적기에 공급하도록 지원하는 기능으로 가용 재고의 확인을 통하여 소요량의 파악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적정한 생산 및 구매 수량의 결정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공급 방법의 결정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공급 일정 계획의 수립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생산에 필요한 하위 원자재 등의 소요량을 산출하기 위한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BOM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전개의 과정을 거쳐 수요와 공급에 기초한 원가 및 자산의 적절한 운영과 서비스 수준에 균형이 유지될 수 있도록 조정한다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pSp>
        <p:nvGrpSpPr>
          <p:cNvPr id="48132" name="Group 3"/>
          <p:cNvGrpSpPr>
            <a:grpSpLocks/>
          </p:cNvGrpSpPr>
          <p:nvPr/>
        </p:nvGrpSpPr>
        <p:grpSpPr bwMode="auto">
          <a:xfrm>
            <a:off x="305276" y="2671762"/>
            <a:ext cx="4679950" cy="3817938"/>
            <a:chOff x="1082" y="1218"/>
            <a:chExt cx="3280" cy="2316"/>
          </a:xfrm>
        </p:grpSpPr>
        <p:sp>
          <p:nvSpPr>
            <p:cNvPr id="48135" name="Rectangle 4"/>
            <p:cNvSpPr>
              <a:spLocks noChangeArrowheads="1"/>
            </p:cNvSpPr>
            <p:nvPr/>
          </p:nvSpPr>
          <p:spPr bwMode="auto">
            <a:xfrm>
              <a:off x="1139" y="3477"/>
              <a:ext cx="2311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136" name="Rectangle 5"/>
            <p:cNvSpPr>
              <a:spLocks noChangeArrowheads="1"/>
            </p:cNvSpPr>
            <p:nvPr/>
          </p:nvSpPr>
          <p:spPr bwMode="auto">
            <a:xfrm>
              <a:off x="3596" y="2492"/>
              <a:ext cx="766" cy="306"/>
            </a:xfrm>
            <a:prstGeom prst="rect">
              <a:avLst/>
            </a:prstGeom>
            <a:solidFill>
              <a:srgbClr val="F57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137" name="Rectangle 6"/>
            <p:cNvSpPr>
              <a:spLocks noChangeArrowheads="1"/>
            </p:cNvSpPr>
            <p:nvPr/>
          </p:nvSpPr>
          <p:spPr bwMode="auto">
            <a:xfrm>
              <a:off x="1235" y="2819"/>
              <a:ext cx="3033" cy="566"/>
            </a:xfrm>
            <a:prstGeom prst="rect">
              <a:avLst/>
            </a:prstGeom>
            <a:solidFill>
              <a:srgbClr val="00D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138" name="Rectangle 7"/>
            <p:cNvSpPr>
              <a:spLocks noChangeArrowheads="1"/>
            </p:cNvSpPr>
            <p:nvPr/>
          </p:nvSpPr>
          <p:spPr bwMode="auto">
            <a:xfrm>
              <a:off x="1235" y="2041"/>
              <a:ext cx="1753" cy="718"/>
            </a:xfrm>
            <a:prstGeom prst="rect">
              <a:avLst/>
            </a:prstGeom>
            <a:solidFill>
              <a:srgbClr val="00D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139" name="Rectangle 8"/>
            <p:cNvSpPr>
              <a:spLocks noChangeArrowheads="1"/>
            </p:cNvSpPr>
            <p:nvPr/>
          </p:nvSpPr>
          <p:spPr bwMode="auto">
            <a:xfrm>
              <a:off x="2157" y="1328"/>
              <a:ext cx="805" cy="832"/>
            </a:xfrm>
            <a:prstGeom prst="rect">
              <a:avLst/>
            </a:prstGeom>
            <a:solidFill>
              <a:srgbClr val="F57B49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48140" name="Group 9"/>
            <p:cNvGrpSpPr>
              <a:grpSpLocks/>
            </p:cNvGrpSpPr>
            <p:nvPr/>
          </p:nvGrpSpPr>
          <p:grpSpPr bwMode="auto">
            <a:xfrm>
              <a:off x="2088" y="1746"/>
              <a:ext cx="247" cy="331"/>
              <a:chOff x="2088" y="1746"/>
              <a:chExt cx="247" cy="331"/>
            </a:xfrm>
          </p:grpSpPr>
          <p:sp>
            <p:nvSpPr>
              <p:cNvPr id="48223" name="Freeform 10"/>
              <p:cNvSpPr>
                <a:spLocks/>
              </p:cNvSpPr>
              <p:nvPr/>
            </p:nvSpPr>
            <p:spPr bwMode="auto">
              <a:xfrm>
                <a:off x="2115" y="1786"/>
                <a:ext cx="220" cy="291"/>
              </a:xfrm>
              <a:custGeom>
                <a:avLst/>
                <a:gdLst>
                  <a:gd name="T0" fmla="*/ 212 w 220"/>
                  <a:gd name="T1" fmla="*/ 291 h 291"/>
                  <a:gd name="T2" fmla="*/ 220 w 220"/>
                  <a:gd name="T3" fmla="*/ 285 h 291"/>
                  <a:gd name="T4" fmla="*/ 8 w 220"/>
                  <a:gd name="T5" fmla="*/ 0 h 291"/>
                  <a:gd name="T6" fmla="*/ 0 w 220"/>
                  <a:gd name="T7" fmla="*/ 6 h 291"/>
                  <a:gd name="T8" fmla="*/ 212 w 220"/>
                  <a:gd name="T9" fmla="*/ 291 h 2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"/>
                  <a:gd name="T16" fmla="*/ 0 h 291"/>
                  <a:gd name="T17" fmla="*/ 220 w 220"/>
                  <a:gd name="T18" fmla="*/ 291 h 2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" h="291">
                    <a:moveTo>
                      <a:pt x="212" y="291"/>
                    </a:moveTo>
                    <a:lnTo>
                      <a:pt x="220" y="285"/>
                    </a:lnTo>
                    <a:lnTo>
                      <a:pt x="8" y="0"/>
                    </a:lnTo>
                    <a:lnTo>
                      <a:pt x="0" y="6"/>
                    </a:lnTo>
                    <a:lnTo>
                      <a:pt x="212" y="291"/>
                    </a:lnTo>
                    <a:close/>
                  </a:path>
                </a:pathLst>
              </a:cu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24" name="Freeform 11"/>
              <p:cNvSpPr>
                <a:spLocks/>
              </p:cNvSpPr>
              <p:nvPr/>
            </p:nvSpPr>
            <p:spPr bwMode="auto">
              <a:xfrm>
                <a:off x="2088" y="1746"/>
                <a:ext cx="55" cy="60"/>
              </a:xfrm>
              <a:custGeom>
                <a:avLst/>
                <a:gdLst>
                  <a:gd name="T0" fmla="*/ 55 w 55"/>
                  <a:gd name="T1" fmla="*/ 27 h 60"/>
                  <a:gd name="T2" fmla="*/ 0 w 55"/>
                  <a:gd name="T3" fmla="*/ 0 h 60"/>
                  <a:gd name="T4" fmla="*/ 12 w 55"/>
                  <a:gd name="T5" fmla="*/ 60 h 60"/>
                  <a:gd name="T6" fmla="*/ 55 w 55"/>
                  <a:gd name="T7" fmla="*/ 27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5"/>
                  <a:gd name="T13" fmla="*/ 0 h 60"/>
                  <a:gd name="T14" fmla="*/ 55 w 55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5" h="60">
                    <a:moveTo>
                      <a:pt x="55" y="27"/>
                    </a:moveTo>
                    <a:lnTo>
                      <a:pt x="0" y="0"/>
                    </a:lnTo>
                    <a:lnTo>
                      <a:pt x="12" y="60"/>
                    </a:lnTo>
                    <a:lnTo>
                      <a:pt x="55" y="27"/>
                    </a:lnTo>
                    <a:close/>
                  </a:path>
                </a:pathLst>
              </a:cu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41" name="Freeform 12"/>
            <p:cNvSpPr>
              <a:spLocks/>
            </p:cNvSpPr>
            <p:nvPr/>
          </p:nvSpPr>
          <p:spPr bwMode="auto">
            <a:xfrm>
              <a:off x="2518" y="2134"/>
              <a:ext cx="821" cy="744"/>
            </a:xfrm>
            <a:custGeom>
              <a:avLst/>
              <a:gdLst>
                <a:gd name="T0" fmla="*/ 0 w 821"/>
                <a:gd name="T1" fmla="*/ 182 h 744"/>
                <a:gd name="T2" fmla="*/ 668 w 821"/>
                <a:gd name="T3" fmla="*/ 744 h 744"/>
                <a:gd name="T4" fmla="*/ 821 w 821"/>
                <a:gd name="T5" fmla="*/ 561 h 744"/>
                <a:gd name="T6" fmla="*/ 153 w 821"/>
                <a:gd name="T7" fmla="*/ 0 h 744"/>
                <a:gd name="T8" fmla="*/ 0 w 821"/>
                <a:gd name="T9" fmla="*/ 182 h 7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1"/>
                <a:gd name="T16" fmla="*/ 0 h 744"/>
                <a:gd name="T17" fmla="*/ 821 w 821"/>
                <a:gd name="T18" fmla="*/ 744 h 7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1" h="744">
                  <a:moveTo>
                    <a:pt x="0" y="182"/>
                  </a:moveTo>
                  <a:lnTo>
                    <a:pt x="668" y="744"/>
                  </a:lnTo>
                  <a:lnTo>
                    <a:pt x="821" y="561"/>
                  </a:lnTo>
                  <a:lnTo>
                    <a:pt x="153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27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142" name="Rectangle 13"/>
            <p:cNvSpPr>
              <a:spLocks noChangeArrowheads="1"/>
            </p:cNvSpPr>
            <p:nvPr/>
          </p:nvSpPr>
          <p:spPr bwMode="auto">
            <a:xfrm>
              <a:off x="3017" y="2490"/>
              <a:ext cx="671" cy="666"/>
            </a:xfrm>
            <a:prstGeom prst="rect">
              <a:avLst/>
            </a:prstGeom>
            <a:solidFill>
              <a:srgbClr val="F57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143" name="Freeform 14"/>
            <p:cNvSpPr>
              <a:spLocks/>
            </p:cNvSpPr>
            <p:nvPr/>
          </p:nvSpPr>
          <p:spPr bwMode="auto">
            <a:xfrm>
              <a:off x="1830" y="2174"/>
              <a:ext cx="720" cy="681"/>
            </a:xfrm>
            <a:custGeom>
              <a:avLst/>
              <a:gdLst>
                <a:gd name="T0" fmla="*/ 720 w 720"/>
                <a:gd name="T1" fmla="*/ 170 h 681"/>
                <a:gd name="T2" fmla="*/ 152 w 720"/>
                <a:gd name="T3" fmla="*/ 681 h 681"/>
                <a:gd name="T4" fmla="*/ 0 w 720"/>
                <a:gd name="T5" fmla="*/ 511 h 681"/>
                <a:gd name="T6" fmla="*/ 566 w 720"/>
                <a:gd name="T7" fmla="*/ 0 h 681"/>
                <a:gd name="T8" fmla="*/ 720 w 720"/>
                <a:gd name="T9" fmla="*/ 170 h 6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0"/>
                <a:gd name="T16" fmla="*/ 0 h 681"/>
                <a:gd name="T17" fmla="*/ 720 w 720"/>
                <a:gd name="T18" fmla="*/ 681 h 6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0" h="681">
                  <a:moveTo>
                    <a:pt x="720" y="170"/>
                  </a:moveTo>
                  <a:lnTo>
                    <a:pt x="152" y="681"/>
                  </a:lnTo>
                  <a:lnTo>
                    <a:pt x="0" y="511"/>
                  </a:lnTo>
                  <a:lnTo>
                    <a:pt x="566" y="0"/>
                  </a:lnTo>
                  <a:lnTo>
                    <a:pt x="720" y="170"/>
                  </a:lnTo>
                  <a:close/>
                </a:path>
              </a:pathLst>
            </a:custGeom>
            <a:solidFill>
              <a:srgbClr val="27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144" name="Rectangle 15"/>
            <p:cNvSpPr>
              <a:spLocks noChangeArrowheads="1"/>
            </p:cNvSpPr>
            <p:nvPr/>
          </p:nvSpPr>
          <p:spPr bwMode="auto">
            <a:xfrm>
              <a:off x="2364" y="1862"/>
              <a:ext cx="378" cy="508"/>
            </a:xfrm>
            <a:prstGeom prst="rect">
              <a:avLst/>
            </a:prstGeom>
            <a:solidFill>
              <a:srgbClr val="27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145" name="Rectangle 16"/>
            <p:cNvSpPr>
              <a:spLocks noChangeArrowheads="1"/>
            </p:cNvSpPr>
            <p:nvPr/>
          </p:nvSpPr>
          <p:spPr bwMode="auto">
            <a:xfrm>
              <a:off x="2265" y="2201"/>
              <a:ext cx="580" cy="239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146" name="Rectangle 17"/>
            <p:cNvSpPr>
              <a:spLocks noChangeArrowheads="1"/>
            </p:cNvSpPr>
            <p:nvPr/>
          </p:nvSpPr>
          <p:spPr bwMode="auto">
            <a:xfrm>
              <a:off x="2458" y="2254"/>
              <a:ext cx="209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200">
                  <a:latin typeface="Arial" panose="020B0604020202020204" pitchFamily="34" charset="0"/>
                </a:rPr>
                <a:t>전환</a:t>
              </a:r>
            </a:p>
          </p:txBody>
        </p:sp>
        <p:grpSp>
          <p:nvGrpSpPr>
            <p:cNvPr id="48147" name="Group 18"/>
            <p:cNvGrpSpPr>
              <a:grpSpLocks/>
            </p:cNvGrpSpPr>
            <p:nvPr/>
          </p:nvGrpSpPr>
          <p:grpSpPr bwMode="auto">
            <a:xfrm>
              <a:off x="2260" y="1897"/>
              <a:ext cx="588" cy="249"/>
              <a:chOff x="2260" y="1897"/>
              <a:chExt cx="588" cy="249"/>
            </a:xfrm>
          </p:grpSpPr>
          <p:sp>
            <p:nvSpPr>
              <p:cNvPr id="48220" name="Rectangle 19"/>
              <p:cNvSpPr>
                <a:spLocks noChangeArrowheads="1"/>
              </p:cNvSpPr>
              <p:nvPr/>
            </p:nvSpPr>
            <p:spPr bwMode="auto">
              <a:xfrm>
                <a:off x="2260" y="1897"/>
                <a:ext cx="578" cy="239"/>
              </a:xfrm>
              <a:prstGeom prst="rect">
                <a:avLst/>
              </a:prstGeom>
              <a:solidFill>
                <a:srgbClr val="DAE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21" name="Rectangle 20"/>
              <p:cNvSpPr>
                <a:spLocks noChangeArrowheads="1"/>
              </p:cNvSpPr>
              <p:nvPr/>
            </p:nvSpPr>
            <p:spPr bwMode="auto">
              <a:xfrm>
                <a:off x="2270" y="1907"/>
                <a:ext cx="578" cy="239"/>
              </a:xfrm>
              <a:prstGeom prst="rect">
                <a:avLst/>
              </a:prstGeom>
              <a:solidFill>
                <a:srgbClr val="747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22" name="Rectangle 21"/>
              <p:cNvSpPr>
                <a:spLocks noChangeArrowheads="1"/>
              </p:cNvSpPr>
              <p:nvPr/>
            </p:nvSpPr>
            <p:spPr bwMode="auto">
              <a:xfrm>
                <a:off x="2265" y="1902"/>
                <a:ext cx="578" cy="239"/>
              </a:xfrm>
              <a:prstGeom prst="rect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48" name="Rectangle 22"/>
            <p:cNvSpPr>
              <a:spLocks noChangeArrowheads="1"/>
            </p:cNvSpPr>
            <p:nvPr/>
          </p:nvSpPr>
          <p:spPr bwMode="auto">
            <a:xfrm>
              <a:off x="2333" y="1956"/>
              <a:ext cx="418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200">
                  <a:latin typeface="Arial" panose="020B0604020202020204" pitchFamily="34" charset="0"/>
                </a:rPr>
                <a:t>계획오더</a:t>
              </a:r>
            </a:p>
          </p:txBody>
        </p:sp>
        <p:sp>
          <p:nvSpPr>
            <p:cNvPr id="48149" name="Freeform 23"/>
            <p:cNvSpPr>
              <a:spLocks/>
            </p:cNvSpPr>
            <p:nvPr/>
          </p:nvSpPr>
          <p:spPr bwMode="auto">
            <a:xfrm>
              <a:off x="2265" y="1902"/>
              <a:ext cx="578" cy="239"/>
            </a:xfrm>
            <a:custGeom>
              <a:avLst/>
              <a:gdLst>
                <a:gd name="T0" fmla="*/ 578 w 578"/>
                <a:gd name="T1" fmla="*/ 0 h 239"/>
                <a:gd name="T2" fmla="*/ 0 w 578"/>
                <a:gd name="T3" fmla="*/ 0 h 239"/>
                <a:gd name="T4" fmla="*/ 0 w 578"/>
                <a:gd name="T5" fmla="*/ 239 h 239"/>
                <a:gd name="T6" fmla="*/ 0 60000 65536"/>
                <a:gd name="T7" fmla="*/ 0 60000 65536"/>
                <a:gd name="T8" fmla="*/ 0 60000 65536"/>
                <a:gd name="T9" fmla="*/ 0 w 578"/>
                <a:gd name="T10" fmla="*/ 0 h 239"/>
                <a:gd name="T11" fmla="*/ 578 w 578"/>
                <a:gd name="T12" fmla="*/ 239 h 23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8" h="239">
                  <a:moveTo>
                    <a:pt x="578" y="0"/>
                  </a:moveTo>
                  <a:lnTo>
                    <a:pt x="0" y="0"/>
                  </a:lnTo>
                  <a:lnTo>
                    <a:pt x="0" y="239"/>
                  </a:lnTo>
                </a:path>
              </a:pathLst>
            </a:custGeom>
            <a:noFill/>
            <a:ln w="158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48150" name="Group 24"/>
            <p:cNvGrpSpPr>
              <a:grpSpLocks/>
            </p:cNvGrpSpPr>
            <p:nvPr/>
          </p:nvGrpSpPr>
          <p:grpSpPr bwMode="auto">
            <a:xfrm>
              <a:off x="2825" y="1487"/>
              <a:ext cx="459" cy="1021"/>
              <a:chOff x="2825" y="1487"/>
              <a:chExt cx="459" cy="1021"/>
            </a:xfrm>
          </p:grpSpPr>
          <p:sp>
            <p:nvSpPr>
              <p:cNvPr id="48218" name="Freeform 25"/>
              <p:cNvSpPr>
                <a:spLocks/>
              </p:cNvSpPr>
              <p:nvPr/>
            </p:nvSpPr>
            <p:spPr bwMode="auto">
              <a:xfrm>
                <a:off x="2825" y="1487"/>
                <a:ext cx="432" cy="955"/>
              </a:xfrm>
              <a:custGeom>
                <a:avLst/>
                <a:gdLst>
                  <a:gd name="T0" fmla="*/ 20 w 432"/>
                  <a:gd name="T1" fmla="*/ 0 h 955"/>
                  <a:gd name="T2" fmla="*/ 0 w 432"/>
                  <a:gd name="T3" fmla="*/ 9 h 955"/>
                  <a:gd name="T4" fmla="*/ 413 w 432"/>
                  <a:gd name="T5" fmla="*/ 955 h 955"/>
                  <a:gd name="T6" fmla="*/ 432 w 432"/>
                  <a:gd name="T7" fmla="*/ 946 h 955"/>
                  <a:gd name="T8" fmla="*/ 20 w 432"/>
                  <a:gd name="T9" fmla="*/ 0 h 9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955"/>
                  <a:gd name="T17" fmla="*/ 432 w 432"/>
                  <a:gd name="T18" fmla="*/ 955 h 9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955">
                    <a:moveTo>
                      <a:pt x="20" y="0"/>
                    </a:moveTo>
                    <a:lnTo>
                      <a:pt x="0" y="9"/>
                    </a:lnTo>
                    <a:lnTo>
                      <a:pt x="413" y="955"/>
                    </a:lnTo>
                    <a:lnTo>
                      <a:pt x="432" y="94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19" name="Freeform 26"/>
              <p:cNvSpPr>
                <a:spLocks/>
              </p:cNvSpPr>
              <p:nvPr/>
            </p:nvSpPr>
            <p:spPr bwMode="auto">
              <a:xfrm>
                <a:off x="3210" y="2419"/>
                <a:ext cx="74" cy="89"/>
              </a:xfrm>
              <a:custGeom>
                <a:avLst/>
                <a:gdLst>
                  <a:gd name="T0" fmla="*/ 0 w 74"/>
                  <a:gd name="T1" fmla="*/ 32 h 89"/>
                  <a:gd name="T2" fmla="*/ 69 w 74"/>
                  <a:gd name="T3" fmla="*/ 89 h 89"/>
                  <a:gd name="T4" fmla="*/ 74 w 74"/>
                  <a:gd name="T5" fmla="*/ 0 h 89"/>
                  <a:gd name="T6" fmla="*/ 0 w 74"/>
                  <a:gd name="T7" fmla="*/ 32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4"/>
                  <a:gd name="T13" fmla="*/ 0 h 89"/>
                  <a:gd name="T14" fmla="*/ 74 w 74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4" h="89">
                    <a:moveTo>
                      <a:pt x="0" y="32"/>
                    </a:moveTo>
                    <a:lnTo>
                      <a:pt x="69" y="89"/>
                    </a:lnTo>
                    <a:lnTo>
                      <a:pt x="74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51" name="Rectangle 27"/>
            <p:cNvSpPr>
              <a:spLocks noChangeArrowheads="1"/>
            </p:cNvSpPr>
            <p:nvPr/>
          </p:nvSpPr>
          <p:spPr bwMode="auto">
            <a:xfrm>
              <a:off x="1555" y="1444"/>
              <a:ext cx="333" cy="658"/>
            </a:xfrm>
            <a:prstGeom prst="rect">
              <a:avLst/>
            </a:prstGeom>
            <a:solidFill>
              <a:srgbClr val="F57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48152" name="Group 28"/>
            <p:cNvGrpSpPr>
              <a:grpSpLocks/>
            </p:cNvGrpSpPr>
            <p:nvPr/>
          </p:nvGrpSpPr>
          <p:grpSpPr bwMode="auto">
            <a:xfrm>
              <a:off x="2064" y="1382"/>
              <a:ext cx="111" cy="162"/>
              <a:chOff x="2064" y="1382"/>
              <a:chExt cx="111" cy="162"/>
            </a:xfrm>
          </p:grpSpPr>
          <p:sp>
            <p:nvSpPr>
              <p:cNvPr id="48216" name="Freeform 29"/>
              <p:cNvSpPr>
                <a:spLocks/>
              </p:cNvSpPr>
              <p:nvPr/>
            </p:nvSpPr>
            <p:spPr bwMode="auto">
              <a:xfrm>
                <a:off x="2064" y="1423"/>
                <a:ext cx="87" cy="121"/>
              </a:xfrm>
              <a:custGeom>
                <a:avLst/>
                <a:gdLst>
                  <a:gd name="T0" fmla="*/ 0 w 87"/>
                  <a:gd name="T1" fmla="*/ 116 h 121"/>
                  <a:gd name="T2" fmla="*/ 8 w 87"/>
                  <a:gd name="T3" fmla="*/ 121 h 121"/>
                  <a:gd name="T4" fmla="*/ 87 w 87"/>
                  <a:gd name="T5" fmla="*/ 5 h 121"/>
                  <a:gd name="T6" fmla="*/ 79 w 87"/>
                  <a:gd name="T7" fmla="*/ 0 h 121"/>
                  <a:gd name="T8" fmla="*/ 0 w 87"/>
                  <a:gd name="T9" fmla="*/ 116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7"/>
                  <a:gd name="T16" fmla="*/ 0 h 121"/>
                  <a:gd name="T17" fmla="*/ 87 w 87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7" h="121">
                    <a:moveTo>
                      <a:pt x="0" y="116"/>
                    </a:moveTo>
                    <a:lnTo>
                      <a:pt x="8" y="121"/>
                    </a:lnTo>
                    <a:lnTo>
                      <a:pt x="87" y="5"/>
                    </a:lnTo>
                    <a:lnTo>
                      <a:pt x="79" y="0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17" name="Freeform 30"/>
              <p:cNvSpPr>
                <a:spLocks/>
              </p:cNvSpPr>
              <p:nvPr/>
            </p:nvSpPr>
            <p:spPr bwMode="auto">
              <a:xfrm>
                <a:off x="2123" y="1382"/>
                <a:ext cx="52" cy="61"/>
              </a:xfrm>
              <a:custGeom>
                <a:avLst/>
                <a:gdLst>
                  <a:gd name="T0" fmla="*/ 45 w 52"/>
                  <a:gd name="T1" fmla="*/ 61 h 61"/>
                  <a:gd name="T2" fmla="*/ 52 w 52"/>
                  <a:gd name="T3" fmla="*/ 0 h 61"/>
                  <a:gd name="T4" fmla="*/ 0 w 52"/>
                  <a:gd name="T5" fmla="*/ 30 h 61"/>
                  <a:gd name="T6" fmla="*/ 45 w 52"/>
                  <a:gd name="T7" fmla="*/ 61 h 6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61"/>
                  <a:gd name="T14" fmla="*/ 52 w 52"/>
                  <a:gd name="T15" fmla="*/ 61 h 6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61">
                    <a:moveTo>
                      <a:pt x="45" y="61"/>
                    </a:moveTo>
                    <a:lnTo>
                      <a:pt x="52" y="0"/>
                    </a:lnTo>
                    <a:lnTo>
                      <a:pt x="0" y="30"/>
                    </a:lnTo>
                    <a:lnTo>
                      <a:pt x="45" y="61"/>
                    </a:lnTo>
                    <a:close/>
                  </a:path>
                </a:pathLst>
              </a:cu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48153" name="Group 31"/>
            <p:cNvGrpSpPr>
              <a:grpSpLocks/>
            </p:cNvGrpSpPr>
            <p:nvPr/>
          </p:nvGrpSpPr>
          <p:grpSpPr bwMode="auto">
            <a:xfrm>
              <a:off x="1350" y="1510"/>
              <a:ext cx="741" cy="248"/>
              <a:chOff x="1350" y="1510"/>
              <a:chExt cx="741" cy="248"/>
            </a:xfrm>
          </p:grpSpPr>
          <p:sp>
            <p:nvSpPr>
              <p:cNvPr id="48213" name="Rectangle 32"/>
              <p:cNvSpPr>
                <a:spLocks noChangeArrowheads="1"/>
              </p:cNvSpPr>
              <p:nvPr/>
            </p:nvSpPr>
            <p:spPr bwMode="auto">
              <a:xfrm>
                <a:off x="1350" y="1510"/>
                <a:ext cx="731" cy="237"/>
              </a:xfrm>
              <a:prstGeom prst="rect">
                <a:avLst/>
              </a:prstGeom>
              <a:solidFill>
                <a:srgbClr val="C7D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14" name="Rectangle 33"/>
              <p:cNvSpPr>
                <a:spLocks noChangeArrowheads="1"/>
              </p:cNvSpPr>
              <p:nvPr/>
            </p:nvSpPr>
            <p:spPr bwMode="auto">
              <a:xfrm>
                <a:off x="1360" y="1520"/>
                <a:ext cx="731" cy="238"/>
              </a:xfrm>
              <a:prstGeom prst="rect">
                <a:avLst/>
              </a:prstGeom>
              <a:solidFill>
                <a:srgbClr val="617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15" name="Rectangle 34"/>
              <p:cNvSpPr>
                <a:spLocks noChangeArrowheads="1"/>
              </p:cNvSpPr>
              <p:nvPr/>
            </p:nvSpPr>
            <p:spPr bwMode="auto">
              <a:xfrm>
                <a:off x="1355" y="1515"/>
                <a:ext cx="731" cy="238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54" name="Rectangle 35"/>
            <p:cNvSpPr>
              <a:spLocks noChangeArrowheads="1"/>
            </p:cNvSpPr>
            <p:nvPr/>
          </p:nvSpPr>
          <p:spPr bwMode="auto">
            <a:xfrm>
              <a:off x="1454" y="1567"/>
              <a:ext cx="523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200">
                  <a:latin typeface="Arial" panose="020B0604020202020204" pitchFamily="34" charset="0"/>
                </a:rPr>
                <a:t>종속소요량</a:t>
              </a:r>
            </a:p>
          </p:txBody>
        </p:sp>
        <p:grpSp>
          <p:nvGrpSpPr>
            <p:cNvPr id="48155" name="Group 36"/>
            <p:cNvGrpSpPr>
              <a:grpSpLocks/>
            </p:cNvGrpSpPr>
            <p:nvPr/>
          </p:nvGrpSpPr>
          <p:grpSpPr bwMode="auto">
            <a:xfrm>
              <a:off x="1350" y="1807"/>
              <a:ext cx="741" cy="250"/>
              <a:chOff x="1350" y="1807"/>
              <a:chExt cx="741" cy="250"/>
            </a:xfrm>
          </p:grpSpPr>
          <p:sp>
            <p:nvSpPr>
              <p:cNvPr id="48210" name="Rectangle 37"/>
              <p:cNvSpPr>
                <a:spLocks noChangeArrowheads="1"/>
              </p:cNvSpPr>
              <p:nvPr/>
            </p:nvSpPr>
            <p:spPr bwMode="auto">
              <a:xfrm>
                <a:off x="1350" y="1807"/>
                <a:ext cx="731" cy="240"/>
              </a:xfrm>
              <a:prstGeom prst="rect">
                <a:avLst/>
              </a:prstGeom>
              <a:solidFill>
                <a:srgbClr val="C7D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11" name="Rectangle 38"/>
              <p:cNvSpPr>
                <a:spLocks noChangeArrowheads="1"/>
              </p:cNvSpPr>
              <p:nvPr/>
            </p:nvSpPr>
            <p:spPr bwMode="auto">
              <a:xfrm>
                <a:off x="1360" y="1818"/>
                <a:ext cx="731" cy="239"/>
              </a:xfrm>
              <a:prstGeom prst="rect">
                <a:avLst/>
              </a:prstGeom>
              <a:solidFill>
                <a:srgbClr val="617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12" name="Rectangle 39"/>
              <p:cNvSpPr>
                <a:spLocks noChangeArrowheads="1"/>
              </p:cNvSpPr>
              <p:nvPr/>
            </p:nvSpPr>
            <p:spPr bwMode="auto">
              <a:xfrm>
                <a:off x="1355" y="1813"/>
                <a:ext cx="731" cy="239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56" name="Rectangle 40"/>
            <p:cNvSpPr>
              <a:spLocks noChangeArrowheads="1"/>
            </p:cNvSpPr>
            <p:nvPr/>
          </p:nvSpPr>
          <p:spPr bwMode="auto">
            <a:xfrm>
              <a:off x="1521" y="1857"/>
              <a:ext cx="419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200">
                  <a:latin typeface="Arial" panose="020B0604020202020204" pitchFamily="34" charset="0"/>
                </a:rPr>
                <a:t>자재예약</a:t>
              </a:r>
            </a:p>
          </p:txBody>
        </p:sp>
        <p:sp>
          <p:nvSpPr>
            <p:cNvPr id="48157" name="Rectangle 41"/>
            <p:cNvSpPr>
              <a:spLocks noChangeArrowheads="1"/>
            </p:cNvSpPr>
            <p:nvPr/>
          </p:nvSpPr>
          <p:spPr bwMode="auto">
            <a:xfrm>
              <a:off x="2193" y="2942"/>
              <a:ext cx="763" cy="328"/>
            </a:xfrm>
            <a:prstGeom prst="rect">
              <a:avLst/>
            </a:prstGeom>
            <a:solidFill>
              <a:srgbClr val="336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158" name="Rectangle 42"/>
            <p:cNvSpPr>
              <a:spLocks noChangeArrowheads="1"/>
            </p:cNvSpPr>
            <p:nvPr/>
          </p:nvSpPr>
          <p:spPr bwMode="auto">
            <a:xfrm>
              <a:off x="1478" y="2552"/>
              <a:ext cx="670" cy="328"/>
            </a:xfrm>
            <a:prstGeom prst="rect">
              <a:avLst/>
            </a:prstGeom>
            <a:solidFill>
              <a:srgbClr val="F57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48159" name="Group 43"/>
            <p:cNvGrpSpPr>
              <a:grpSpLocks/>
            </p:cNvGrpSpPr>
            <p:nvPr/>
          </p:nvGrpSpPr>
          <p:grpSpPr bwMode="auto">
            <a:xfrm>
              <a:off x="3058" y="2525"/>
              <a:ext cx="589" cy="248"/>
              <a:chOff x="3058" y="2525"/>
              <a:chExt cx="589" cy="248"/>
            </a:xfrm>
          </p:grpSpPr>
          <p:sp>
            <p:nvSpPr>
              <p:cNvPr id="48207" name="Rectangle 44"/>
              <p:cNvSpPr>
                <a:spLocks noChangeArrowheads="1"/>
              </p:cNvSpPr>
              <p:nvPr/>
            </p:nvSpPr>
            <p:spPr bwMode="auto">
              <a:xfrm>
                <a:off x="3058" y="2525"/>
                <a:ext cx="579" cy="238"/>
              </a:xfrm>
              <a:prstGeom prst="rect">
                <a:avLst/>
              </a:prstGeom>
              <a:solidFill>
                <a:srgbClr val="DAE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08" name="Rectangle 45"/>
              <p:cNvSpPr>
                <a:spLocks noChangeArrowheads="1"/>
              </p:cNvSpPr>
              <p:nvPr/>
            </p:nvSpPr>
            <p:spPr bwMode="auto">
              <a:xfrm>
                <a:off x="3068" y="2535"/>
                <a:ext cx="579" cy="238"/>
              </a:xfrm>
              <a:prstGeom prst="rect">
                <a:avLst/>
              </a:prstGeom>
              <a:solidFill>
                <a:srgbClr val="747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09" name="Rectangle 46"/>
              <p:cNvSpPr>
                <a:spLocks noChangeArrowheads="1"/>
              </p:cNvSpPr>
              <p:nvPr/>
            </p:nvSpPr>
            <p:spPr bwMode="auto">
              <a:xfrm>
                <a:off x="3063" y="2530"/>
                <a:ext cx="579" cy="238"/>
              </a:xfrm>
              <a:prstGeom prst="rect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60" name="Rectangle 47"/>
            <p:cNvSpPr>
              <a:spLocks noChangeArrowheads="1"/>
            </p:cNvSpPr>
            <p:nvPr/>
          </p:nvSpPr>
          <p:spPr bwMode="auto">
            <a:xfrm>
              <a:off x="3170" y="2604"/>
              <a:ext cx="352" cy="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구매요청</a:t>
              </a:r>
              <a:endParaRPr kumimoji="0" lang="ko-KR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8161" name="Group 48"/>
            <p:cNvGrpSpPr>
              <a:grpSpLocks/>
            </p:cNvGrpSpPr>
            <p:nvPr/>
          </p:nvGrpSpPr>
          <p:grpSpPr bwMode="auto">
            <a:xfrm>
              <a:off x="2284" y="2982"/>
              <a:ext cx="589" cy="249"/>
              <a:chOff x="2284" y="2982"/>
              <a:chExt cx="589" cy="249"/>
            </a:xfrm>
          </p:grpSpPr>
          <p:sp>
            <p:nvSpPr>
              <p:cNvPr id="48204" name="Rectangle 49"/>
              <p:cNvSpPr>
                <a:spLocks noChangeArrowheads="1"/>
              </p:cNvSpPr>
              <p:nvPr/>
            </p:nvSpPr>
            <p:spPr bwMode="auto">
              <a:xfrm>
                <a:off x="2284" y="2982"/>
                <a:ext cx="579" cy="238"/>
              </a:xfrm>
              <a:prstGeom prst="rect">
                <a:avLst/>
              </a:prstGeom>
              <a:solidFill>
                <a:srgbClr val="DAE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05" name="Rectangle 50"/>
              <p:cNvSpPr>
                <a:spLocks noChangeArrowheads="1"/>
              </p:cNvSpPr>
              <p:nvPr/>
            </p:nvSpPr>
            <p:spPr bwMode="auto">
              <a:xfrm>
                <a:off x="2294" y="2993"/>
                <a:ext cx="579" cy="238"/>
              </a:xfrm>
              <a:prstGeom prst="rect">
                <a:avLst/>
              </a:prstGeom>
              <a:solidFill>
                <a:srgbClr val="747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06" name="Rectangle 51"/>
              <p:cNvSpPr>
                <a:spLocks noChangeArrowheads="1"/>
              </p:cNvSpPr>
              <p:nvPr/>
            </p:nvSpPr>
            <p:spPr bwMode="auto">
              <a:xfrm>
                <a:off x="2289" y="2988"/>
                <a:ext cx="579" cy="237"/>
              </a:xfrm>
              <a:prstGeom prst="rect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62" name="Rectangle 52"/>
            <p:cNvSpPr>
              <a:spLocks noChangeArrowheads="1"/>
            </p:cNvSpPr>
            <p:nvPr/>
          </p:nvSpPr>
          <p:spPr bwMode="auto">
            <a:xfrm>
              <a:off x="2369" y="3035"/>
              <a:ext cx="419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200">
                  <a:latin typeface="Arial" panose="020B0604020202020204" pitchFamily="34" charset="0"/>
                </a:rPr>
                <a:t>재고관리</a:t>
              </a:r>
            </a:p>
          </p:txBody>
        </p:sp>
        <p:grpSp>
          <p:nvGrpSpPr>
            <p:cNvPr id="48163" name="Group 53"/>
            <p:cNvGrpSpPr>
              <a:grpSpLocks/>
            </p:cNvGrpSpPr>
            <p:nvPr/>
          </p:nvGrpSpPr>
          <p:grpSpPr bwMode="auto">
            <a:xfrm>
              <a:off x="1638" y="2085"/>
              <a:ext cx="54" cy="487"/>
              <a:chOff x="1638" y="2085"/>
              <a:chExt cx="54" cy="487"/>
            </a:xfrm>
          </p:grpSpPr>
          <p:sp>
            <p:nvSpPr>
              <p:cNvPr id="48202" name="Rectangle 54"/>
              <p:cNvSpPr>
                <a:spLocks noChangeArrowheads="1"/>
              </p:cNvSpPr>
              <p:nvPr/>
            </p:nvSpPr>
            <p:spPr bwMode="auto">
              <a:xfrm>
                <a:off x="1659" y="2137"/>
                <a:ext cx="10" cy="435"/>
              </a:xfrm>
              <a:prstGeom prst="rect">
                <a:avLst/>
              </a:pr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03" name="Freeform 55"/>
              <p:cNvSpPr>
                <a:spLocks/>
              </p:cNvSpPr>
              <p:nvPr/>
            </p:nvSpPr>
            <p:spPr bwMode="auto">
              <a:xfrm>
                <a:off x="1638" y="2085"/>
                <a:ext cx="54" cy="55"/>
              </a:xfrm>
              <a:custGeom>
                <a:avLst/>
                <a:gdLst>
                  <a:gd name="T0" fmla="*/ 54 w 54"/>
                  <a:gd name="T1" fmla="*/ 55 h 55"/>
                  <a:gd name="T2" fmla="*/ 26 w 54"/>
                  <a:gd name="T3" fmla="*/ 0 h 55"/>
                  <a:gd name="T4" fmla="*/ 0 w 54"/>
                  <a:gd name="T5" fmla="*/ 55 h 55"/>
                  <a:gd name="T6" fmla="*/ 54 w 54"/>
                  <a:gd name="T7" fmla="*/ 55 h 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"/>
                  <a:gd name="T13" fmla="*/ 0 h 55"/>
                  <a:gd name="T14" fmla="*/ 54 w 54"/>
                  <a:gd name="T15" fmla="*/ 55 h 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" h="55">
                    <a:moveTo>
                      <a:pt x="54" y="55"/>
                    </a:moveTo>
                    <a:lnTo>
                      <a:pt x="26" y="0"/>
                    </a:lnTo>
                    <a:lnTo>
                      <a:pt x="0" y="55"/>
                    </a:lnTo>
                    <a:lnTo>
                      <a:pt x="54" y="55"/>
                    </a:lnTo>
                    <a:close/>
                  </a:path>
                </a:pathLst>
              </a:cu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48164" name="Group 56"/>
            <p:cNvGrpSpPr>
              <a:grpSpLocks/>
            </p:cNvGrpSpPr>
            <p:nvPr/>
          </p:nvGrpSpPr>
          <p:grpSpPr bwMode="auto">
            <a:xfrm>
              <a:off x="1519" y="2586"/>
              <a:ext cx="587" cy="248"/>
              <a:chOff x="1519" y="2586"/>
              <a:chExt cx="587" cy="248"/>
            </a:xfrm>
          </p:grpSpPr>
          <p:sp>
            <p:nvSpPr>
              <p:cNvPr id="48199" name="Rectangle 57"/>
              <p:cNvSpPr>
                <a:spLocks noChangeArrowheads="1"/>
              </p:cNvSpPr>
              <p:nvPr/>
            </p:nvSpPr>
            <p:spPr bwMode="auto">
              <a:xfrm>
                <a:off x="1519" y="2586"/>
                <a:ext cx="577" cy="238"/>
              </a:xfrm>
              <a:prstGeom prst="rect">
                <a:avLst/>
              </a:prstGeom>
              <a:solidFill>
                <a:srgbClr val="C7D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00" name="Rectangle 58"/>
              <p:cNvSpPr>
                <a:spLocks noChangeArrowheads="1"/>
              </p:cNvSpPr>
              <p:nvPr/>
            </p:nvSpPr>
            <p:spPr bwMode="auto">
              <a:xfrm>
                <a:off x="1529" y="2596"/>
                <a:ext cx="577" cy="238"/>
              </a:xfrm>
              <a:prstGeom prst="rect">
                <a:avLst/>
              </a:prstGeom>
              <a:solidFill>
                <a:srgbClr val="617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201" name="Rectangle 59"/>
              <p:cNvSpPr>
                <a:spLocks noChangeArrowheads="1"/>
              </p:cNvSpPr>
              <p:nvPr/>
            </p:nvSpPr>
            <p:spPr bwMode="auto">
              <a:xfrm>
                <a:off x="1524" y="2591"/>
                <a:ext cx="577" cy="238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65" name="Rectangle 60"/>
            <p:cNvSpPr>
              <a:spLocks noChangeArrowheads="1"/>
            </p:cNvSpPr>
            <p:nvPr/>
          </p:nvSpPr>
          <p:spPr bwMode="auto">
            <a:xfrm>
              <a:off x="1598" y="2645"/>
              <a:ext cx="419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200">
                  <a:latin typeface="Arial" panose="020B0604020202020204" pitchFamily="34" charset="0"/>
                </a:rPr>
                <a:t>생산오더</a:t>
              </a:r>
            </a:p>
          </p:txBody>
        </p:sp>
        <p:grpSp>
          <p:nvGrpSpPr>
            <p:cNvPr id="48166" name="Group 61"/>
            <p:cNvGrpSpPr>
              <a:grpSpLocks/>
            </p:cNvGrpSpPr>
            <p:nvPr/>
          </p:nvGrpSpPr>
          <p:grpSpPr bwMode="auto">
            <a:xfrm>
              <a:off x="3161" y="1475"/>
              <a:ext cx="615" cy="248"/>
              <a:chOff x="3161" y="1475"/>
              <a:chExt cx="615" cy="248"/>
            </a:xfrm>
          </p:grpSpPr>
          <p:sp>
            <p:nvSpPr>
              <p:cNvPr id="48196" name="Rectangle 62"/>
              <p:cNvSpPr>
                <a:spLocks noChangeArrowheads="1"/>
              </p:cNvSpPr>
              <p:nvPr/>
            </p:nvSpPr>
            <p:spPr bwMode="auto">
              <a:xfrm>
                <a:off x="3161" y="1475"/>
                <a:ext cx="605" cy="238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97" name="Rectangle 63"/>
              <p:cNvSpPr>
                <a:spLocks noChangeArrowheads="1"/>
              </p:cNvSpPr>
              <p:nvPr/>
            </p:nvSpPr>
            <p:spPr bwMode="auto">
              <a:xfrm>
                <a:off x="3172" y="1485"/>
                <a:ext cx="604" cy="238"/>
              </a:xfrm>
              <a:prstGeom prst="rect">
                <a:avLst/>
              </a:prstGeom>
              <a:solidFill>
                <a:srgbClr val="5C9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98" name="Rectangle 64"/>
              <p:cNvSpPr>
                <a:spLocks noChangeArrowheads="1"/>
              </p:cNvSpPr>
              <p:nvPr/>
            </p:nvSpPr>
            <p:spPr bwMode="auto">
              <a:xfrm>
                <a:off x="3167" y="1480"/>
                <a:ext cx="604" cy="238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67" name="Rectangle 65"/>
            <p:cNvSpPr>
              <a:spLocks noChangeArrowheads="1"/>
            </p:cNvSpPr>
            <p:nvPr/>
          </p:nvSpPr>
          <p:spPr bwMode="auto">
            <a:xfrm>
              <a:off x="3256" y="1544"/>
              <a:ext cx="440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독립소요량</a:t>
              </a:r>
              <a:endParaRPr kumimoji="0" lang="ko-KR" altLang="en-US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168" name="Freeform 66"/>
            <p:cNvSpPr>
              <a:spLocks/>
            </p:cNvSpPr>
            <p:nvPr/>
          </p:nvSpPr>
          <p:spPr bwMode="auto">
            <a:xfrm>
              <a:off x="3013" y="1253"/>
              <a:ext cx="92" cy="368"/>
            </a:xfrm>
            <a:custGeom>
              <a:avLst/>
              <a:gdLst>
                <a:gd name="T0" fmla="*/ 0 w 92"/>
                <a:gd name="T1" fmla="*/ 79 h 368"/>
                <a:gd name="T2" fmla="*/ 92 w 92"/>
                <a:gd name="T3" fmla="*/ 368 h 368"/>
                <a:gd name="T4" fmla="*/ 92 w 92"/>
                <a:gd name="T5" fmla="*/ 0 h 368"/>
                <a:gd name="T6" fmla="*/ 0 w 92"/>
                <a:gd name="T7" fmla="*/ 79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368"/>
                <a:gd name="T14" fmla="*/ 92 w 9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368">
                  <a:moveTo>
                    <a:pt x="0" y="79"/>
                  </a:moveTo>
                  <a:lnTo>
                    <a:pt x="92" y="368"/>
                  </a:lnTo>
                  <a:lnTo>
                    <a:pt x="9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5997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48169" name="Group 67"/>
            <p:cNvGrpSpPr>
              <a:grpSpLocks/>
            </p:cNvGrpSpPr>
            <p:nvPr/>
          </p:nvGrpSpPr>
          <p:grpSpPr bwMode="auto">
            <a:xfrm>
              <a:off x="3058" y="2844"/>
              <a:ext cx="589" cy="248"/>
              <a:chOff x="3058" y="2844"/>
              <a:chExt cx="589" cy="248"/>
            </a:xfrm>
          </p:grpSpPr>
          <p:sp>
            <p:nvSpPr>
              <p:cNvPr id="48193" name="Rectangle 68"/>
              <p:cNvSpPr>
                <a:spLocks noChangeArrowheads="1"/>
              </p:cNvSpPr>
              <p:nvPr/>
            </p:nvSpPr>
            <p:spPr bwMode="auto">
              <a:xfrm>
                <a:off x="3058" y="2844"/>
                <a:ext cx="579" cy="238"/>
              </a:xfrm>
              <a:prstGeom prst="rect">
                <a:avLst/>
              </a:prstGeom>
              <a:solidFill>
                <a:srgbClr val="DAE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94" name="Rectangle 69"/>
              <p:cNvSpPr>
                <a:spLocks noChangeArrowheads="1"/>
              </p:cNvSpPr>
              <p:nvPr/>
            </p:nvSpPr>
            <p:spPr bwMode="auto">
              <a:xfrm>
                <a:off x="3068" y="2855"/>
                <a:ext cx="579" cy="237"/>
              </a:xfrm>
              <a:prstGeom prst="rect">
                <a:avLst/>
              </a:prstGeom>
              <a:solidFill>
                <a:srgbClr val="747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95" name="Rectangle 70"/>
              <p:cNvSpPr>
                <a:spLocks noChangeArrowheads="1"/>
              </p:cNvSpPr>
              <p:nvPr/>
            </p:nvSpPr>
            <p:spPr bwMode="auto">
              <a:xfrm>
                <a:off x="3063" y="2850"/>
                <a:ext cx="579" cy="237"/>
              </a:xfrm>
              <a:prstGeom prst="rect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70" name="Rectangle 71"/>
            <p:cNvSpPr>
              <a:spLocks noChangeArrowheads="1"/>
            </p:cNvSpPr>
            <p:nvPr/>
          </p:nvSpPr>
          <p:spPr bwMode="auto">
            <a:xfrm>
              <a:off x="3170" y="2922"/>
              <a:ext cx="352" cy="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구매오더</a:t>
              </a:r>
              <a:endParaRPr kumimoji="0" lang="ko-KR" altLang="ko-KR" sz="1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8171" name="Group 72"/>
            <p:cNvGrpSpPr>
              <a:grpSpLocks/>
            </p:cNvGrpSpPr>
            <p:nvPr/>
          </p:nvGrpSpPr>
          <p:grpSpPr bwMode="auto">
            <a:xfrm>
              <a:off x="3732" y="2525"/>
              <a:ext cx="589" cy="248"/>
              <a:chOff x="3732" y="2525"/>
              <a:chExt cx="589" cy="248"/>
            </a:xfrm>
          </p:grpSpPr>
          <p:sp>
            <p:nvSpPr>
              <p:cNvPr id="48190" name="Rectangle 73"/>
              <p:cNvSpPr>
                <a:spLocks noChangeArrowheads="1"/>
              </p:cNvSpPr>
              <p:nvPr/>
            </p:nvSpPr>
            <p:spPr bwMode="auto">
              <a:xfrm>
                <a:off x="3732" y="2525"/>
                <a:ext cx="579" cy="238"/>
              </a:xfrm>
              <a:prstGeom prst="rect">
                <a:avLst/>
              </a:prstGeom>
              <a:solidFill>
                <a:srgbClr val="DAE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91" name="Rectangle 74"/>
              <p:cNvSpPr>
                <a:spLocks noChangeArrowheads="1"/>
              </p:cNvSpPr>
              <p:nvPr/>
            </p:nvSpPr>
            <p:spPr bwMode="auto">
              <a:xfrm>
                <a:off x="3743" y="2535"/>
                <a:ext cx="578" cy="238"/>
              </a:xfrm>
              <a:prstGeom prst="rect">
                <a:avLst/>
              </a:prstGeom>
              <a:solidFill>
                <a:srgbClr val="747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92" name="Rectangle 75"/>
              <p:cNvSpPr>
                <a:spLocks noChangeArrowheads="1"/>
              </p:cNvSpPr>
              <p:nvPr/>
            </p:nvSpPr>
            <p:spPr bwMode="auto">
              <a:xfrm>
                <a:off x="3737" y="2530"/>
                <a:ext cx="579" cy="238"/>
              </a:xfrm>
              <a:prstGeom prst="rect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72" name="Rectangle 76"/>
            <p:cNvSpPr>
              <a:spLocks noChangeArrowheads="1"/>
            </p:cNvSpPr>
            <p:nvPr/>
          </p:nvSpPr>
          <p:spPr bwMode="auto">
            <a:xfrm>
              <a:off x="3817" y="2574"/>
              <a:ext cx="418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200">
                  <a:latin typeface="Arial" panose="020B0604020202020204" pitchFamily="34" charset="0"/>
                </a:rPr>
                <a:t>납품일정</a:t>
              </a:r>
            </a:p>
          </p:txBody>
        </p:sp>
        <p:grpSp>
          <p:nvGrpSpPr>
            <p:cNvPr id="48173" name="Group 77"/>
            <p:cNvGrpSpPr>
              <a:grpSpLocks/>
            </p:cNvGrpSpPr>
            <p:nvPr/>
          </p:nvGrpSpPr>
          <p:grpSpPr bwMode="auto">
            <a:xfrm>
              <a:off x="2864" y="1510"/>
              <a:ext cx="1059" cy="998"/>
              <a:chOff x="2864" y="1510"/>
              <a:chExt cx="1059" cy="998"/>
            </a:xfrm>
          </p:grpSpPr>
          <p:sp>
            <p:nvSpPr>
              <p:cNvPr id="48188" name="Freeform 78"/>
              <p:cNvSpPr>
                <a:spLocks/>
              </p:cNvSpPr>
              <p:nvPr/>
            </p:nvSpPr>
            <p:spPr bwMode="auto">
              <a:xfrm>
                <a:off x="2864" y="1510"/>
                <a:ext cx="1010" cy="953"/>
              </a:xfrm>
              <a:custGeom>
                <a:avLst/>
                <a:gdLst>
                  <a:gd name="T0" fmla="*/ 14 w 1010"/>
                  <a:gd name="T1" fmla="*/ 0 h 953"/>
                  <a:gd name="T2" fmla="*/ 0 w 1010"/>
                  <a:gd name="T3" fmla="*/ 15 h 953"/>
                  <a:gd name="T4" fmla="*/ 996 w 1010"/>
                  <a:gd name="T5" fmla="*/ 953 h 953"/>
                  <a:gd name="T6" fmla="*/ 1010 w 1010"/>
                  <a:gd name="T7" fmla="*/ 938 h 953"/>
                  <a:gd name="T8" fmla="*/ 14 w 1010"/>
                  <a:gd name="T9" fmla="*/ 0 h 9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953"/>
                  <a:gd name="T17" fmla="*/ 1010 w 1010"/>
                  <a:gd name="T18" fmla="*/ 953 h 9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953">
                    <a:moveTo>
                      <a:pt x="14" y="0"/>
                    </a:moveTo>
                    <a:lnTo>
                      <a:pt x="0" y="15"/>
                    </a:lnTo>
                    <a:lnTo>
                      <a:pt x="996" y="953"/>
                    </a:lnTo>
                    <a:lnTo>
                      <a:pt x="1010" y="938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89" name="Freeform 79"/>
              <p:cNvSpPr>
                <a:spLocks/>
              </p:cNvSpPr>
              <p:nvPr/>
            </p:nvSpPr>
            <p:spPr bwMode="auto">
              <a:xfrm>
                <a:off x="3836" y="2424"/>
                <a:ext cx="87" cy="84"/>
              </a:xfrm>
              <a:custGeom>
                <a:avLst/>
                <a:gdLst>
                  <a:gd name="T0" fmla="*/ 0 w 87"/>
                  <a:gd name="T1" fmla="*/ 59 h 84"/>
                  <a:gd name="T2" fmla="*/ 87 w 87"/>
                  <a:gd name="T3" fmla="*/ 84 h 84"/>
                  <a:gd name="T4" fmla="*/ 55 w 87"/>
                  <a:gd name="T5" fmla="*/ 0 h 84"/>
                  <a:gd name="T6" fmla="*/ 0 w 87"/>
                  <a:gd name="T7" fmla="*/ 59 h 8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7"/>
                  <a:gd name="T13" fmla="*/ 0 h 84"/>
                  <a:gd name="T14" fmla="*/ 87 w 87"/>
                  <a:gd name="T15" fmla="*/ 84 h 8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7" h="84">
                    <a:moveTo>
                      <a:pt x="0" y="59"/>
                    </a:moveTo>
                    <a:lnTo>
                      <a:pt x="87" y="84"/>
                    </a:lnTo>
                    <a:lnTo>
                      <a:pt x="55" y="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48174" name="Group 80"/>
            <p:cNvGrpSpPr>
              <a:grpSpLocks/>
            </p:cNvGrpSpPr>
            <p:nvPr/>
          </p:nvGrpSpPr>
          <p:grpSpPr bwMode="auto">
            <a:xfrm>
              <a:off x="2178" y="1271"/>
              <a:ext cx="760" cy="248"/>
              <a:chOff x="2178" y="1271"/>
              <a:chExt cx="760" cy="248"/>
            </a:xfrm>
          </p:grpSpPr>
          <p:sp>
            <p:nvSpPr>
              <p:cNvPr id="48185" name="Rectangle 81"/>
              <p:cNvSpPr>
                <a:spLocks noChangeArrowheads="1"/>
              </p:cNvSpPr>
              <p:nvPr/>
            </p:nvSpPr>
            <p:spPr bwMode="auto">
              <a:xfrm>
                <a:off x="2178" y="1271"/>
                <a:ext cx="750" cy="237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86" name="Rectangle 82"/>
              <p:cNvSpPr>
                <a:spLocks noChangeArrowheads="1"/>
              </p:cNvSpPr>
              <p:nvPr/>
            </p:nvSpPr>
            <p:spPr bwMode="auto">
              <a:xfrm>
                <a:off x="2188" y="1281"/>
                <a:ext cx="750" cy="238"/>
              </a:xfrm>
              <a:prstGeom prst="rect">
                <a:avLst/>
              </a:prstGeom>
              <a:solidFill>
                <a:srgbClr val="5C9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87" name="Rectangle 83"/>
              <p:cNvSpPr>
                <a:spLocks noChangeArrowheads="1"/>
              </p:cNvSpPr>
              <p:nvPr/>
            </p:nvSpPr>
            <p:spPr bwMode="auto">
              <a:xfrm>
                <a:off x="2183" y="1276"/>
                <a:ext cx="750" cy="237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75" name="Rectangle 84"/>
            <p:cNvSpPr>
              <a:spLocks noChangeArrowheads="1"/>
            </p:cNvSpPr>
            <p:nvPr/>
          </p:nvSpPr>
          <p:spPr bwMode="auto">
            <a:xfrm>
              <a:off x="2235" y="1328"/>
              <a:ext cx="627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200">
                  <a:latin typeface="Arial" panose="020B0604020202020204" pitchFamily="34" charset="0"/>
                </a:rPr>
                <a:t>자재소요계획</a:t>
              </a:r>
            </a:p>
          </p:txBody>
        </p:sp>
        <p:grpSp>
          <p:nvGrpSpPr>
            <p:cNvPr id="48176" name="Group 85"/>
            <p:cNvGrpSpPr>
              <a:grpSpLocks/>
            </p:cNvGrpSpPr>
            <p:nvPr/>
          </p:nvGrpSpPr>
          <p:grpSpPr bwMode="auto">
            <a:xfrm>
              <a:off x="2513" y="1548"/>
              <a:ext cx="80" cy="285"/>
              <a:chOff x="2513" y="1548"/>
              <a:chExt cx="80" cy="285"/>
            </a:xfrm>
          </p:grpSpPr>
          <p:sp>
            <p:nvSpPr>
              <p:cNvPr id="48183" name="Rectangle 86"/>
              <p:cNvSpPr>
                <a:spLocks noChangeArrowheads="1"/>
              </p:cNvSpPr>
              <p:nvPr/>
            </p:nvSpPr>
            <p:spPr bwMode="auto">
              <a:xfrm>
                <a:off x="2543" y="1548"/>
                <a:ext cx="21" cy="207"/>
              </a:xfrm>
              <a:prstGeom prst="rect">
                <a:avLst/>
              </a:pr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84" name="Freeform 87"/>
              <p:cNvSpPr>
                <a:spLocks/>
              </p:cNvSpPr>
              <p:nvPr/>
            </p:nvSpPr>
            <p:spPr bwMode="auto">
              <a:xfrm>
                <a:off x="2513" y="1753"/>
                <a:ext cx="80" cy="80"/>
              </a:xfrm>
              <a:custGeom>
                <a:avLst/>
                <a:gdLst>
                  <a:gd name="T0" fmla="*/ 0 w 80"/>
                  <a:gd name="T1" fmla="*/ 0 h 80"/>
                  <a:gd name="T2" fmla="*/ 40 w 80"/>
                  <a:gd name="T3" fmla="*/ 80 h 80"/>
                  <a:gd name="T4" fmla="*/ 80 w 80"/>
                  <a:gd name="T5" fmla="*/ 0 h 80"/>
                  <a:gd name="T6" fmla="*/ 0 w 80"/>
                  <a:gd name="T7" fmla="*/ 0 h 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"/>
                  <a:gd name="T13" fmla="*/ 0 h 80"/>
                  <a:gd name="T14" fmla="*/ 80 w 80"/>
                  <a:gd name="T15" fmla="*/ 80 h 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" h="80">
                    <a:moveTo>
                      <a:pt x="0" y="0"/>
                    </a:moveTo>
                    <a:lnTo>
                      <a:pt x="40" y="80"/>
                    </a:lnTo>
                    <a:lnTo>
                      <a:pt x="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3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77" name="Freeform 88"/>
            <p:cNvSpPr>
              <a:spLocks/>
            </p:cNvSpPr>
            <p:nvPr/>
          </p:nvSpPr>
          <p:spPr bwMode="auto">
            <a:xfrm>
              <a:off x="1082" y="1678"/>
              <a:ext cx="245" cy="275"/>
            </a:xfrm>
            <a:custGeom>
              <a:avLst/>
              <a:gdLst>
                <a:gd name="T0" fmla="*/ 162 w 245"/>
                <a:gd name="T1" fmla="*/ 200 h 275"/>
                <a:gd name="T2" fmla="*/ 94 w 245"/>
                <a:gd name="T3" fmla="*/ 275 h 275"/>
                <a:gd name="T4" fmla="*/ 94 w 245"/>
                <a:gd name="T5" fmla="*/ 238 h 275"/>
                <a:gd name="T6" fmla="*/ 75 w 245"/>
                <a:gd name="T7" fmla="*/ 236 h 275"/>
                <a:gd name="T8" fmla="*/ 57 w 245"/>
                <a:gd name="T9" fmla="*/ 229 h 275"/>
                <a:gd name="T10" fmla="*/ 42 w 245"/>
                <a:gd name="T11" fmla="*/ 218 h 275"/>
                <a:gd name="T12" fmla="*/ 28 w 245"/>
                <a:gd name="T13" fmla="*/ 204 h 275"/>
                <a:gd name="T14" fmla="*/ 17 w 245"/>
                <a:gd name="T15" fmla="*/ 186 h 275"/>
                <a:gd name="T16" fmla="*/ 8 w 245"/>
                <a:gd name="T17" fmla="*/ 165 h 275"/>
                <a:gd name="T18" fmla="*/ 2 w 245"/>
                <a:gd name="T19" fmla="*/ 142 h 275"/>
                <a:gd name="T20" fmla="*/ 0 w 245"/>
                <a:gd name="T21" fmla="*/ 118 h 275"/>
                <a:gd name="T22" fmla="*/ 2 w 245"/>
                <a:gd name="T23" fmla="*/ 94 h 275"/>
                <a:gd name="T24" fmla="*/ 8 w 245"/>
                <a:gd name="T25" fmla="*/ 72 h 275"/>
                <a:gd name="T26" fmla="*/ 17 w 245"/>
                <a:gd name="T27" fmla="*/ 53 h 275"/>
                <a:gd name="T28" fmla="*/ 28 w 245"/>
                <a:gd name="T29" fmla="*/ 35 h 275"/>
                <a:gd name="T30" fmla="*/ 42 w 245"/>
                <a:gd name="T31" fmla="*/ 21 h 275"/>
                <a:gd name="T32" fmla="*/ 59 w 245"/>
                <a:gd name="T33" fmla="*/ 9 h 275"/>
                <a:gd name="T34" fmla="*/ 77 w 245"/>
                <a:gd name="T35" fmla="*/ 3 h 275"/>
                <a:gd name="T36" fmla="*/ 96 w 245"/>
                <a:gd name="T37" fmla="*/ 0 h 275"/>
                <a:gd name="T38" fmla="*/ 245 w 245"/>
                <a:gd name="T39" fmla="*/ 0 h 275"/>
                <a:gd name="T40" fmla="*/ 245 w 245"/>
                <a:gd name="T41" fmla="*/ 78 h 275"/>
                <a:gd name="T42" fmla="*/ 94 w 245"/>
                <a:gd name="T43" fmla="*/ 78 h 275"/>
                <a:gd name="T44" fmla="*/ 89 w 245"/>
                <a:gd name="T45" fmla="*/ 80 h 275"/>
                <a:gd name="T46" fmla="*/ 84 w 245"/>
                <a:gd name="T47" fmla="*/ 81 h 275"/>
                <a:gd name="T48" fmla="*/ 75 w 245"/>
                <a:gd name="T49" fmla="*/ 89 h 275"/>
                <a:gd name="T50" fmla="*/ 69 w 245"/>
                <a:gd name="T51" fmla="*/ 100 h 275"/>
                <a:gd name="T52" fmla="*/ 66 w 245"/>
                <a:gd name="T53" fmla="*/ 114 h 275"/>
                <a:gd name="T54" fmla="*/ 66 w 245"/>
                <a:gd name="T55" fmla="*/ 124 h 275"/>
                <a:gd name="T56" fmla="*/ 69 w 245"/>
                <a:gd name="T57" fmla="*/ 138 h 275"/>
                <a:gd name="T58" fmla="*/ 75 w 245"/>
                <a:gd name="T59" fmla="*/ 150 h 275"/>
                <a:gd name="T60" fmla="*/ 84 w 245"/>
                <a:gd name="T61" fmla="*/ 158 h 275"/>
                <a:gd name="T62" fmla="*/ 89 w 245"/>
                <a:gd name="T63" fmla="*/ 159 h 275"/>
                <a:gd name="T64" fmla="*/ 94 w 245"/>
                <a:gd name="T65" fmla="*/ 160 h 275"/>
                <a:gd name="T66" fmla="*/ 94 w 245"/>
                <a:gd name="T67" fmla="*/ 124 h 275"/>
                <a:gd name="T68" fmla="*/ 162 w 245"/>
                <a:gd name="T69" fmla="*/ 200 h 27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45"/>
                <a:gd name="T106" fmla="*/ 0 h 275"/>
                <a:gd name="T107" fmla="*/ 245 w 245"/>
                <a:gd name="T108" fmla="*/ 275 h 27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45" h="275">
                  <a:moveTo>
                    <a:pt x="162" y="200"/>
                  </a:moveTo>
                  <a:lnTo>
                    <a:pt x="94" y="275"/>
                  </a:lnTo>
                  <a:lnTo>
                    <a:pt x="94" y="238"/>
                  </a:lnTo>
                  <a:lnTo>
                    <a:pt x="75" y="236"/>
                  </a:lnTo>
                  <a:lnTo>
                    <a:pt x="57" y="229"/>
                  </a:lnTo>
                  <a:lnTo>
                    <a:pt x="42" y="218"/>
                  </a:lnTo>
                  <a:lnTo>
                    <a:pt x="28" y="204"/>
                  </a:lnTo>
                  <a:lnTo>
                    <a:pt x="17" y="186"/>
                  </a:lnTo>
                  <a:lnTo>
                    <a:pt x="8" y="165"/>
                  </a:lnTo>
                  <a:lnTo>
                    <a:pt x="2" y="142"/>
                  </a:lnTo>
                  <a:lnTo>
                    <a:pt x="0" y="118"/>
                  </a:lnTo>
                  <a:lnTo>
                    <a:pt x="2" y="94"/>
                  </a:lnTo>
                  <a:lnTo>
                    <a:pt x="8" y="72"/>
                  </a:lnTo>
                  <a:lnTo>
                    <a:pt x="17" y="53"/>
                  </a:lnTo>
                  <a:lnTo>
                    <a:pt x="28" y="35"/>
                  </a:lnTo>
                  <a:lnTo>
                    <a:pt x="42" y="21"/>
                  </a:lnTo>
                  <a:lnTo>
                    <a:pt x="59" y="9"/>
                  </a:lnTo>
                  <a:lnTo>
                    <a:pt x="77" y="3"/>
                  </a:lnTo>
                  <a:lnTo>
                    <a:pt x="96" y="0"/>
                  </a:lnTo>
                  <a:lnTo>
                    <a:pt x="245" y="0"/>
                  </a:lnTo>
                  <a:lnTo>
                    <a:pt x="245" y="78"/>
                  </a:lnTo>
                  <a:lnTo>
                    <a:pt x="94" y="78"/>
                  </a:lnTo>
                  <a:lnTo>
                    <a:pt x="89" y="80"/>
                  </a:lnTo>
                  <a:lnTo>
                    <a:pt x="84" y="81"/>
                  </a:lnTo>
                  <a:lnTo>
                    <a:pt x="75" y="89"/>
                  </a:lnTo>
                  <a:lnTo>
                    <a:pt x="69" y="100"/>
                  </a:lnTo>
                  <a:lnTo>
                    <a:pt x="66" y="114"/>
                  </a:lnTo>
                  <a:lnTo>
                    <a:pt x="66" y="124"/>
                  </a:lnTo>
                  <a:lnTo>
                    <a:pt x="69" y="138"/>
                  </a:lnTo>
                  <a:lnTo>
                    <a:pt x="75" y="150"/>
                  </a:lnTo>
                  <a:lnTo>
                    <a:pt x="84" y="158"/>
                  </a:lnTo>
                  <a:lnTo>
                    <a:pt x="89" y="159"/>
                  </a:lnTo>
                  <a:lnTo>
                    <a:pt x="94" y="160"/>
                  </a:lnTo>
                  <a:lnTo>
                    <a:pt x="94" y="124"/>
                  </a:lnTo>
                  <a:lnTo>
                    <a:pt x="162" y="200"/>
                  </a:lnTo>
                  <a:close/>
                </a:path>
              </a:pathLst>
            </a:custGeom>
            <a:solidFill>
              <a:srgbClr val="273C83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48178" name="Group 89"/>
            <p:cNvGrpSpPr>
              <a:grpSpLocks/>
            </p:cNvGrpSpPr>
            <p:nvPr/>
          </p:nvGrpSpPr>
          <p:grpSpPr bwMode="auto">
            <a:xfrm>
              <a:off x="3161" y="1218"/>
              <a:ext cx="615" cy="248"/>
              <a:chOff x="3161" y="1218"/>
              <a:chExt cx="615" cy="248"/>
            </a:xfrm>
          </p:grpSpPr>
          <p:sp>
            <p:nvSpPr>
              <p:cNvPr id="48180" name="Rectangle 90"/>
              <p:cNvSpPr>
                <a:spLocks noChangeArrowheads="1"/>
              </p:cNvSpPr>
              <p:nvPr/>
            </p:nvSpPr>
            <p:spPr bwMode="auto">
              <a:xfrm>
                <a:off x="3161" y="1218"/>
                <a:ext cx="605" cy="238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81" name="Rectangle 91"/>
              <p:cNvSpPr>
                <a:spLocks noChangeArrowheads="1"/>
              </p:cNvSpPr>
              <p:nvPr/>
            </p:nvSpPr>
            <p:spPr bwMode="auto">
              <a:xfrm>
                <a:off x="3172" y="1228"/>
                <a:ext cx="604" cy="238"/>
              </a:xfrm>
              <a:prstGeom prst="rect">
                <a:avLst/>
              </a:prstGeom>
              <a:solidFill>
                <a:srgbClr val="5C9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182" name="Rectangle 92"/>
              <p:cNvSpPr>
                <a:spLocks noChangeArrowheads="1"/>
              </p:cNvSpPr>
              <p:nvPr/>
            </p:nvSpPr>
            <p:spPr bwMode="auto">
              <a:xfrm>
                <a:off x="3167" y="1223"/>
                <a:ext cx="604" cy="238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kumimoji="1" sz="1400" b="1">
                    <a:solidFill>
                      <a:schemeClr val="tx1"/>
                    </a:solidFill>
                    <a:latin typeface="Tahoma" panose="020B060403050404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8179" name="Rectangle 93"/>
            <p:cNvSpPr>
              <a:spLocks noChangeArrowheads="1"/>
            </p:cNvSpPr>
            <p:nvPr/>
          </p:nvSpPr>
          <p:spPr bwMode="auto">
            <a:xfrm>
              <a:off x="3278" y="1277"/>
              <a:ext cx="419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1400" b="1">
                  <a:solidFill>
                    <a:schemeClr val="tx1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buClrTx/>
                <a:buFontTx/>
                <a:buNone/>
              </a:pPr>
              <a:r>
                <a:rPr kumimoji="0" lang="ko-KR" altLang="en-US" sz="1200">
                  <a:latin typeface="Arial" panose="020B0604020202020204" pitchFamily="34" charset="0"/>
                </a:rPr>
                <a:t>판매오더</a:t>
              </a:r>
            </a:p>
          </p:txBody>
        </p:sp>
      </p:grpSp>
      <p:sp>
        <p:nvSpPr>
          <p:cNvPr id="48133" name="Text Box 94"/>
          <p:cNvSpPr txBox="1">
            <a:spLocks noChangeArrowheads="1"/>
          </p:cNvSpPr>
          <p:nvPr/>
        </p:nvSpPr>
        <p:spPr bwMode="auto">
          <a:xfrm>
            <a:off x="5022323" y="2510759"/>
            <a:ext cx="4722812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Tx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계획실행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어셈블리 또는 완제품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원재료까지도 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필요하다면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MPS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품목으로 설정할 수 있으며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MPS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품목에 대해서는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MRP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별도의 계획을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실행한다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Plant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내에 속한 모든 자재에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대한 계획을 수립한다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          </a:t>
            </a: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endParaRPr lang="ko-KR" altLang="ko-KR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eaLnBrk="1" hangingPunct="1">
              <a:lnSpc>
                <a:spcPct val="90000"/>
              </a:lnSpc>
              <a:buClrTx/>
              <a:buFontTx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일정계획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외부구매의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경우는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구매오더에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대해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</a:t>
            </a: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생산인 경우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생산오더에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대한 일정계획을 </a:t>
            </a: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수립한다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외부구매인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경우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Release Date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Delivery Date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계산하며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내부생산인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경우</a:t>
            </a: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</a:t>
            </a:r>
            <a:r>
              <a:rPr lang="ko-KR" altLang="en-US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계획오더에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대한 시간과 종료 일자를 </a:t>
            </a: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계산한다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Backward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일정계획으로 실행한다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eaLnBrk="1" hangingPunct="1">
              <a:lnSpc>
                <a:spcPct val="90000"/>
              </a:lnSpc>
              <a:buClrTx/>
              <a:buFontTx/>
              <a:buChar char="•"/>
            </a:pPr>
            <a:endParaRPr lang="en-US" altLang="ko-KR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eaLnBrk="1" hangingPunct="1">
              <a:lnSpc>
                <a:spcPct val="90000"/>
              </a:lnSpc>
              <a:buClrTx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계획결과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MRP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작업을 위하여 필요한 항목 변수들은 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자재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Level,  MRP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그룹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Level,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공장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Level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설정이 가능하며 완제품의 계획을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변동하는 경우 하위의  자재들이 어떤 영향을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받을 것인지를 추적해 볼 수 있어 영업의 수주</a:t>
            </a:r>
          </a:p>
          <a:p>
            <a:pPr eaLnBrk="1" hangingPunct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상황의 변동 등에 유연하게 대처할 수 있다</a:t>
            </a:r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kumimoji="0" lang="en-US" altLang="ko-KR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134" name="Rectangle 95"/>
          <p:cNvSpPr>
            <a:spLocks noChangeArrowheads="1"/>
          </p:cNvSpPr>
          <p:nvPr/>
        </p:nvSpPr>
        <p:spPr bwMode="auto">
          <a:xfrm>
            <a:off x="303213" y="72384"/>
            <a:ext cx="935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2000" dirty="0">
                <a:latin typeface="Arial" panose="020B0604020202020204" pitchFamily="34" charset="0"/>
              </a:rPr>
              <a:t>5. SAP-PP </a:t>
            </a:r>
            <a:r>
              <a:rPr lang="ko-KR" altLang="en-US" sz="2000" dirty="0" smtClean="0">
                <a:latin typeface="Arial" panose="020B0604020202020204" pitchFamily="34" charset="0"/>
              </a:rPr>
              <a:t>개요</a:t>
            </a:r>
            <a:endParaRPr lang="en-US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바닥글 개체 틀 1"/>
          <p:cNvSpPr>
            <a:spLocks noGrp="1"/>
          </p:cNvSpPr>
          <p:nvPr>
            <p:ph type="ftr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3C6CEF55-C0B0-4A33-B3A2-F7F7BCF591E3}" type="slidenum">
              <a:rPr lang="en-US" altLang="ko-KR" sz="1000" b="0"/>
              <a:pPr eaLnBrk="1" hangingPunct="1"/>
              <a:t>18</a:t>
            </a:fld>
            <a:endParaRPr lang="en-US" altLang="ko-KR" sz="1000" b="0"/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1268760"/>
            <a:ext cx="6445250" cy="4632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311562" y="116632"/>
            <a:ext cx="935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kumimoji="1" sz="1400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5. SAP-PP </a:t>
            </a:r>
            <a:r>
              <a:rPr lang="ko-KR" altLang="en-US" sz="2000" dirty="0">
                <a:latin typeface="Arial" panose="020B0604020202020204" pitchFamily="34" charset="0"/>
              </a:rPr>
              <a:t>개요</a:t>
            </a:r>
            <a:endParaRPr lang="en-US" altLang="ko-KR" sz="2000" dirty="0"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0472" y="691902"/>
            <a:ext cx="9066212" cy="433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157163" eaLnBrk="0" latinLnBrk="0" hangingPunc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ko-KR" alt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생산실행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[ Shop floor Control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z="20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0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3"/>
          <p:cNvSpPr>
            <a:spLocks noGrp="1"/>
          </p:cNvSpPr>
          <p:nvPr>
            <p:ph type="title"/>
          </p:nvPr>
        </p:nvSpPr>
        <p:spPr bwMode="auto">
          <a:xfrm>
            <a:off x="215107" y="88362"/>
            <a:ext cx="6824662" cy="4001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kumimoji="0" lang="en-US" altLang="ko-KR" dirty="0" smtClean="0">
                <a:cs typeface="Arial" pitchFamily="34" charset="0"/>
              </a:rPr>
              <a:t>1. </a:t>
            </a:r>
            <a:r>
              <a:rPr lang="ko-KR" altLang="en-US" dirty="0" smtClean="0">
                <a:latin typeface="HY중고딕" pitchFamily="18" charset="-127"/>
                <a:ea typeface="HY중고딕" pitchFamily="18" charset="-127"/>
              </a:rPr>
              <a:t>생산</a:t>
            </a:r>
            <a:r>
              <a:rPr lang="ko-KR" altLang="en-US" dirty="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dirty="0" smtClean="0">
                <a:latin typeface="HY중고딕" pitchFamily="18" charset="-127"/>
                <a:ea typeface="HY중고딕" pitchFamily="18" charset="-127"/>
              </a:rPr>
              <a:t>Process-ERP</a:t>
            </a:r>
            <a:endParaRPr kumimoji="0" lang="en-US" altLang="ko-KR" dirty="0" smtClean="0">
              <a:cs typeface="Arial" pitchFamily="34" charset="0"/>
            </a:endParaRPr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01" y="6453337"/>
            <a:ext cx="1404000" cy="33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350236" y="836712"/>
            <a:ext cx="9216705" cy="5112568"/>
            <a:chOff x="179511" y="1052736"/>
            <a:chExt cx="8785101" cy="4833397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79511" y="1052736"/>
              <a:ext cx="2457327" cy="2710331"/>
            </a:xfrm>
            <a:prstGeom prst="rect">
              <a:avLst/>
            </a:prstGeom>
            <a:solidFill>
              <a:srgbClr val="99FFCC">
                <a:alpha val="50000"/>
              </a:srgb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" tIns="36000" rIns="36000" bIns="36000"/>
            <a:lstStyle/>
            <a:p>
              <a:r>
                <a:rPr lang="ko-KR" altLang="en-US" sz="1200" b="1"/>
                <a:t>생산기준정보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28014" y="2078142"/>
              <a:ext cx="894142" cy="293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en-US" altLang="ko-KR" sz="1000" b="1" dirty="0"/>
                <a:t>Material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592630" y="2078142"/>
              <a:ext cx="894142" cy="293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en-US" altLang="ko-KR" sz="1000" b="1" dirty="0"/>
                <a:t>BOM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328014" y="2820677"/>
              <a:ext cx="894142" cy="2936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en-US" altLang="ko-KR" sz="1000" b="1" dirty="0"/>
                <a:t>Routing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28014" y="3332612"/>
              <a:ext cx="894142" cy="293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en-US" altLang="ko-KR" sz="1000" b="1"/>
                <a:t>Work Center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179511" y="3909114"/>
              <a:ext cx="8785101" cy="1977019"/>
            </a:xfrm>
            <a:prstGeom prst="rect">
              <a:avLst/>
            </a:prstGeom>
            <a:solidFill>
              <a:srgbClr val="FFCCCC">
                <a:alpha val="50000"/>
              </a:srgb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" tIns="36000" rIns="36000" bIns="36000"/>
            <a:lstStyle/>
            <a:p>
              <a:r>
                <a:rPr lang="ko-KR" altLang="en-US" sz="1200" b="1"/>
                <a:t>생산현장관리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551549" y="4860728"/>
              <a:ext cx="894142" cy="293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 dirty="0" err="1"/>
                <a:t>계획오더</a:t>
              </a:r>
              <a:endParaRPr lang="ko-KR" altLang="en-US" sz="1000" dirty="0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935407" y="4860728"/>
              <a:ext cx="894142" cy="293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작업지시</a:t>
              </a:r>
            </a:p>
            <a:p>
              <a:pPr algn="ctr"/>
              <a:r>
                <a:rPr lang="en-US" altLang="ko-KR" sz="1000"/>
                <a:t>(</a:t>
              </a:r>
              <a:r>
                <a:rPr lang="ko-KR" altLang="en-US" sz="1000"/>
                <a:t>생산오더</a:t>
              </a:r>
              <a:r>
                <a:rPr lang="en-US" altLang="ko-KR" sz="1000"/>
                <a:t>)</a:t>
              </a: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5319264" y="4859190"/>
              <a:ext cx="894142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자재투입</a:t>
              </a:r>
              <a:r>
                <a:rPr lang="en-US" altLang="ko-KR" sz="1000"/>
                <a:t>(MM)</a:t>
              </a: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4128117" y="4860728"/>
              <a:ext cx="894142" cy="293631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자재불출</a:t>
              </a:r>
              <a:r>
                <a:rPr lang="en-US" altLang="ko-KR" sz="1000"/>
                <a:t>(MM)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1742696" y="4860728"/>
              <a:ext cx="894142" cy="293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작업지시 전환</a:t>
              </a: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744260" y="4275001"/>
              <a:ext cx="894142" cy="2936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공정능력계획</a:t>
              </a:r>
            </a:p>
            <a:p>
              <a:pPr algn="ctr"/>
              <a:r>
                <a:rPr lang="en-US" altLang="ko-KR" sz="1000"/>
                <a:t>(CRP)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4128117" y="4276538"/>
              <a:ext cx="894142" cy="293631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자재예약</a:t>
              </a:r>
              <a:r>
                <a:rPr lang="en-US" altLang="ko-KR" sz="1000"/>
                <a:t>(MM)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6508848" y="5446454"/>
              <a:ext cx="894142" cy="2936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생산실적</a:t>
              </a:r>
            </a:p>
            <a:p>
              <a:pPr algn="ctr"/>
              <a:r>
                <a:rPr lang="ko-KR" altLang="en-US" sz="1000"/>
                <a:t>입력</a:t>
              </a:r>
              <a:endParaRPr lang="en-US" altLang="ko-KR" sz="1000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935407" y="5446454"/>
              <a:ext cx="894142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외주공정 구매요청</a:t>
              </a:r>
              <a:r>
                <a:rPr lang="en-US" altLang="ko-KR" sz="1000"/>
                <a:t>(MM)</a:t>
              </a:r>
            </a:p>
          </p:txBody>
        </p:sp>
        <p:cxnSp>
          <p:nvCxnSpPr>
            <p:cNvPr id="27" name="AutoShape 25"/>
            <p:cNvCxnSpPr>
              <a:cxnSpLocks noChangeShapeType="1"/>
              <a:stCxn id="18" idx="3"/>
              <a:endCxn id="22" idx="1"/>
            </p:cNvCxnSpPr>
            <p:nvPr/>
          </p:nvCxnSpPr>
          <p:spPr bwMode="auto">
            <a:xfrm>
              <a:off x="1445691" y="5008312"/>
              <a:ext cx="29700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26"/>
            <p:cNvCxnSpPr>
              <a:cxnSpLocks noChangeShapeType="1"/>
              <a:stCxn id="18" idx="0"/>
              <a:endCxn id="23" idx="1"/>
            </p:cNvCxnSpPr>
            <p:nvPr/>
          </p:nvCxnSpPr>
          <p:spPr bwMode="auto">
            <a:xfrm rot="16200000">
              <a:off x="1152369" y="4268837"/>
              <a:ext cx="438142" cy="745640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27"/>
            <p:cNvCxnSpPr>
              <a:cxnSpLocks noChangeShapeType="1"/>
              <a:stCxn id="22" idx="3"/>
              <a:endCxn id="19" idx="1"/>
            </p:cNvCxnSpPr>
            <p:nvPr/>
          </p:nvCxnSpPr>
          <p:spPr bwMode="auto">
            <a:xfrm>
              <a:off x="2636838" y="5008312"/>
              <a:ext cx="298569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8"/>
            <p:cNvCxnSpPr>
              <a:cxnSpLocks noChangeShapeType="1"/>
              <a:stCxn id="19" idx="3"/>
              <a:endCxn id="24" idx="1"/>
            </p:cNvCxnSpPr>
            <p:nvPr/>
          </p:nvCxnSpPr>
          <p:spPr bwMode="auto">
            <a:xfrm flipV="1">
              <a:off x="3829549" y="4424123"/>
              <a:ext cx="298568" cy="584189"/>
            </a:xfrm>
            <a:prstGeom prst="bentConnector3">
              <a:avLst>
                <a:gd name="adj1" fmla="val 49736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29"/>
            <p:cNvCxnSpPr>
              <a:cxnSpLocks noChangeShapeType="1"/>
              <a:stCxn id="24" idx="2"/>
              <a:endCxn id="21" idx="0"/>
            </p:cNvCxnSpPr>
            <p:nvPr/>
          </p:nvCxnSpPr>
          <p:spPr bwMode="auto">
            <a:xfrm rot="5400000">
              <a:off x="4429909" y="4715449"/>
              <a:ext cx="290558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30"/>
            <p:cNvCxnSpPr>
              <a:cxnSpLocks noChangeShapeType="1"/>
              <a:stCxn id="21" idx="3"/>
              <a:endCxn id="20" idx="1"/>
            </p:cNvCxnSpPr>
            <p:nvPr/>
          </p:nvCxnSpPr>
          <p:spPr bwMode="auto">
            <a:xfrm flipV="1">
              <a:off x="5022259" y="5006775"/>
              <a:ext cx="297005" cy="1538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31"/>
            <p:cNvCxnSpPr>
              <a:cxnSpLocks noChangeShapeType="1"/>
              <a:stCxn id="20" idx="3"/>
              <a:endCxn id="25" idx="1"/>
            </p:cNvCxnSpPr>
            <p:nvPr/>
          </p:nvCxnSpPr>
          <p:spPr bwMode="auto">
            <a:xfrm>
              <a:off x="6213406" y="5006775"/>
              <a:ext cx="295443" cy="587264"/>
            </a:xfrm>
            <a:prstGeom prst="bentConnector3">
              <a:avLst>
                <a:gd name="adj1" fmla="val 49736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32"/>
            <p:cNvCxnSpPr>
              <a:cxnSpLocks noChangeShapeType="1"/>
              <a:stCxn id="19" idx="2"/>
              <a:endCxn id="26" idx="0"/>
            </p:cNvCxnSpPr>
            <p:nvPr/>
          </p:nvCxnSpPr>
          <p:spPr bwMode="auto">
            <a:xfrm rot="5400000">
              <a:off x="3236430" y="5300407"/>
              <a:ext cx="29209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5319264" y="5446454"/>
              <a:ext cx="894142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외주공정 입고</a:t>
              </a:r>
              <a:r>
                <a:rPr lang="en-US" altLang="ko-KR" sz="1000"/>
                <a:t>(MM)</a:t>
              </a:r>
            </a:p>
          </p:txBody>
        </p:sp>
        <p:cxnSp>
          <p:nvCxnSpPr>
            <p:cNvPr id="36" name="AutoShape 34"/>
            <p:cNvCxnSpPr>
              <a:cxnSpLocks noChangeShapeType="1"/>
              <a:stCxn id="26" idx="3"/>
              <a:endCxn id="37" idx="1"/>
            </p:cNvCxnSpPr>
            <p:nvPr/>
          </p:nvCxnSpPr>
          <p:spPr bwMode="auto">
            <a:xfrm>
              <a:off x="3829549" y="5594038"/>
              <a:ext cx="298568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4128117" y="5446454"/>
              <a:ext cx="894142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외주공정 구매오더</a:t>
              </a:r>
              <a:r>
                <a:rPr lang="en-US" altLang="ko-KR" sz="1000"/>
                <a:t>(MM)</a:t>
              </a:r>
            </a:p>
          </p:txBody>
        </p:sp>
        <p:cxnSp>
          <p:nvCxnSpPr>
            <p:cNvPr id="38" name="AutoShape 36"/>
            <p:cNvCxnSpPr>
              <a:cxnSpLocks noChangeShapeType="1"/>
              <a:stCxn id="37" idx="3"/>
              <a:endCxn id="35" idx="1"/>
            </p:cNvCxnSpPr>
            <p:nvPr/>
          </p:nvCxnSpPr>
          <p:spPr bwMode="auto">
            <a:xfrm>
              <a:off x="5022259" y="5594038"/>
              <a:ext cx="29700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9" name="AutoShape 37"/>
            <p:cNvCxnSpPr>
              <a:cxnSpLocks noChangeShapeType="1"/>
              <a:stCxn id="35" idx="3"/>
              <a:endCxn id="25" idx="1"/>
            </p:cNvCxnSpPr>
            <p:nvPr/>
          </p:nvCxnSpPr>
          <p:spPr bwMode="auto">
            <a:xfrm>
              <a:off x="6213406" y="5594038"/>
              <a:ext cx="295443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7698432" y="4860728"/>
              <a:ext cx="894142" cy="293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생산 마감</a:t>
              </a:r>
              <a:endParaRPr lang="en-US" altLang="ko-KR" sz="1000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6508848" y="4053624"/>
              <a:ext cx="894142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생산창고</a:t>
              </a:r>
            </a:p>
            <a:p>
              <a:pPr algn="ctr"/>
              <a:r>
                <a:rPr lang="ko-KR" altLang="en-US" sz="1000"/>
                <a:t>자재실사</a:t>
              </a:r>
              <a:r>
                <a:rPr lang="en-US" altLang="ko-KR" sz="1000"/>
                <a:t>(MM)</a:t>
              </a:r>
            </a:p>
          </p:txBody>
        </p:sp>
        <p:cxnSp>
          <p:nvCxnSpPr>
            <p:cNvPr id="42" name="AutoShape 40"/>
            <p:cNvCxnSpPr>
              <a:cxnSpLocks noChangeShapeType="1"/>
              <a:stCxn id="43" idx="3"/>
              <a:endCxn id="40" idx="1"/>
            </p:cNvCxnSpPr>
            <p:nvPr/>
          </p:nvCxnSpPr>
          <p:spPr bwMode="auto">
            <a:xfrm>
              <a:off x="7402990" y="4694695"/>
              <a:ext cx="295442" cy="313617"/>
            </a:xfrm>
            <a:prstGeom prst="bentConnector3">
              <a:avLst>
                <a:gd name="adj1" fmla="val 49736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6508848" y="4547110"/>
              <a:ext cx="894142" cy="293631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완</a:t>
              </a:r>
              <a:r>
                <a:rPr lang="en-US" altLang="ko-KR" sz="1000"/>
                <a:t>/</a:t>
              </a:r>
              <a:r>
                <a:rPr lang="ko-KR" altLang="en-US" sz="1000"/>
                <a:t>반제품</a:t>
              </a:r>
            </a:p>
            <a:p>
              <a:pPr algn="ctr"/>
              <a:r>
                <a:rPr lang="ko-KR" altLang="en-US" sz="1000"/>
                <a:t>입고</a:t>
              </a:r>
              <a:r>
                <a:rPr lang="en-US" altLang="ko-KR" sz="1000"/>
                <a:t>(MM)</a:t>
              </a:r>
            </a:p>
          </p:txBody>
        </p:sp>
        <p:cxnSp>
          <p:nvCxnSpPr>
            <p:cNvPr id="44" name="AutoShape 42"/>
            <p:cNvCxnSpPr>
              <a:cxnSpLocks noChangeShapeType="1"/>
              <a:stCxn id="20" idx="0"/>
              <a:endCxn id="41" idx="1"/>
            </p:cNvCxnSpPr>
            <p:nvPr/>
          </p:nvCxnSpPr>
          <p:spPr bwMode="auto">
            <a:xfrm rot="16200000">
              <a:off x="5808601" y="4158942"/>
              <a:ext cx="657982" cy="742513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43"/>
            <p:cNvCxnSpPr>
              <a:cxnSpLocks noChangeShapeType="1"/>
              <a:stCxn id="43" idx="0"/>
              <a:endCxn id="41" idx="2"/>
            </p:cNvCxnSpPr>
            <p:nvPr/>
          </p:nvCxnSpPr>
          <p:spPr bwMode="auto">
            <a:xfrm rot="16200000">
              <a:off x="6855992" y="4447184"/>
              <a:ext cx="199854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44"/>
            <p:cNvCxnSpPr>
              <a:cxnSpLocks noChangeShapeType="1"/>
              <a:stCxn id="41" idx="3"/>
              <a:endCxn id="40" idx="1"/>
            </p:cNvCxnSpPr>
            <p:nvPr/>
          </p:nvCxnSpPr>
          <p:spPr bwMode="auto">
            <a:xfrm>
              <a:off x="7402990" y="4201208"/>
              <a:ext cx="295442" cy="807104"/>
            </a:xfrm>
            <a:prstGeom prst="bentConnector3">
              <a:avLst>
                <a:gd name="adj1" fmla="val 49736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45"/>
            <p:cNvCxnSpPr>
              <a:cxnSpLocks noChangeShapeType="1"/>
              <a:stCxn id="19" idx="0"/>
              <a:endCxn id="23" idx="3"/>
            </p:cNvCxnSpPr>
            <p:nvPr/>
          </p:nvCxnSpPr>
          <p:spPr bwMode="auto">
            <a:xfrm rot="5400000" flipH="1">
              <a:off x="2791369" y="4269618"/>
              <a:ext cx="438142" cy="744076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328014" y="1492415"/>
              <a:ext cx="892578" cy="293632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en-US" altLang="ko-KR" sz="1000" dirty="0"/>
                <a:t>PDM</a:t>
              </a:r>
            </a:p>
          </p:txBody>
        </p:sp>
        <p:cxnSp>
          <p:nvCxnSpPr>
            <p:cNvPr id="50" name="AutoShape 47"/>
            <p:cNvCxnSpPr>
              <a:cxnSpLocks noChangeShapeType="1"/>
              <a:stCxn id="49" idx="4"/>
              <a:endCxn id="13" idx="0"/>
            </p:cNvCxnSpPr>
            <p:nvPr/>
          </p:nvCxnSpPr>
          <p:spPr bwMode="auto">
            <a:xfrm rot="5400000">
              <a:off x="629037" y="1932095"/>
              <a:ext cx="29209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48"/>
            <p:cNvCxnSpPr>
              <a:cxnSpLocks noChangeShapeType="1"/>
              <a:stCxn id="49" idx="4"/>
              <a:endCxn id="14" idx="0"/>
            </p:cNvCxnSpPr>
            <p:nvPr/>
          </p:nvCxnSpPr>
          <p:spPr bwMode="auto">
            <a:xfrm rot="16200000" flipH="1">
              <a:off x="1261346" y="1299787"/>
              <a:ext cx="292095" cy="1264616"/>
            </a:xfrm>
            <a:prstGeom prst="bentConnector3">
              <a:avLst>
                <a:gd name="adj1" fmla="val 4947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2" name="AutoShape 49"/>
            <p:cNvCxnSpPr>
              <a:cxnSpLocks noChangeShapeType="1"/>
              <a:stCxn id="53" idx="2"/>
              <a:endCxn id="25" idx="3"/>
            </p:cNvCxnSpPr>
            <p:nvPr/>
          </p:nvCxnSpPr>
          <p:spPr bwMode="auto">
            <a:xfrm rot="10800000">
              <a:off x="7402990" y="5594038"/>
              <a:ext cx="29544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53" name="Oval 50"/>
            <p:cNvSpPr>
              <a:spLocks noChangeArrowheads="1"/>
            </p:cNvSpPr>
            <p:nvPr/>
          </p:nvSpPr>
          <p:spPr bwMode="auto">
            <a:xfrm>
              <a:off x="7698432" y="5374199"/>
              <a:ext cx="892579" cy="438141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en-US" altLang="ko-KR" sz="1000"/>
                <a:t>MES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7698432" y="4053624"/>
              <a:ext cx="894142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실적원가</a:t>
              </a:r>
              <a:r>
                <a:rPr lang="en-US" altLang="ko-KR" sz="1000"/>
                <a:t>(CO)</a:t>
              </a:r>
            </a:p>
          </p:txBody>
        </p:sp>
        <p:cxnSp>
          <p:nvCxnSpPr>
            <p:cNvPr id="55" name="AutoShape 52"/>
            <p:cNvCxnSpPr>
              <a:cxnSpLocks noChangeShapeType="1"/>
              <a:stCxn id="40" idx="0"/>
              <a:endCxn id="54" idx="2"/>
            </p:cNvCxnSpPr>
            <p:nvPr/>
          </p:nvCxnSpPr>
          <p:spPr bwMode="auto">
            <a:xfrm rot="16200000">
              <a:off x="7888767" y="4603992"/>
              <a:ext cx="51347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2785341" y="1052736"/>
              <a:ext cx="6179271" cy="2710331"/>
            </a:xfrm>
            <a:prstGeom prst="rect">
              <a:avLst/>
            </a:prstGeom>
            <a:solidFill>
              <a:srgbClr val="99FFCC">
                <a:alpha val="50000"/>
              </a:srgb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" tIns="36000" rIns="36000" bIns="36000"/>
            <a:lstStyle/>
            <a:p>
              <a:r>
                <a:rPr lang="ko-KR" altLang="en-US" sz="1200" b="1"/>
                <a:t>생산계획</a:t>
              </a:r>
              <a:endParaRPr lang="en-US" altLang="ko-KR" sz="1200" b="1"/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6432252" y="2517822"/>
              <a:ext cx="894142" cy="293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en-US" altLang="ko-KR" sz="1000" b="1"/>
                <a:t>MPS</a:t>
              </a: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6432252" y="3102011"/>
              <a:ext cx="894142" cy="293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en-US" altLang="ko-KR" sz="1000" b="1"/>
                <a:t>MRP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316138" y="2809916"/>
              <a:ext cx="894142" cy="293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공정능력계획</a:t>
              </a:r>
            </a:p>
            <a:p>
              <a:pPr algn="ctr"/>
              <a:r>
                <a:rPr lang="en-US" altLang="ko-KR" sz="1000"/>
                <a:t>(CRP)</a:t>
              </a:r>
            </a:p>
          </p:txBody>
        </p:sp>
        <p:cxnSp>
          <p:nvCxnSpPr>
            <p:cNvPr id="60" name="AutoShape 57"/>
            <p:cNvCxnSpPr>
              <a:cxnSpLocks noChangeShapeType="1"/>
              <a:stCxn id="57" idx="1"/>
              <a:endCxn id="59" idx="0"/>
            </p:cNvCxnSpPr>
            <p:nvPr/>
          </p:nvCxnSpPr>
          <p:spPr bwMode="auto">
            <a:xfrm rot="10800000" flipV="1">
              <a:off x="5763209" y="2665406"/>
              <a:ext cx="669043" cy="144510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58"/>
            <p:cNvCxnSpPr>
              <a:cxnSpLocks noChangeShapeType="1"/>
              <a:stCxn id="58" idx="1"/>
              <a:endCxn id="59" idx="2"/>
            </p:cNvCxnSpPr>
            <p:nvPr/>
          </p:nvCxnSpPr>
          <p:spPr bwMode="auto">
            <a:xfrm rot="10800000">
              <a:off x="5763209" y="3103548"/>
              <a:ext cx="669043" cy="146048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6432252" y="1932094"/>
              <a:ext cx="894142" cy="2936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수요관리</a:t>
              </a:r>
              <a:r>
                <a:rPr lang="en-US" altLang="ko-KR" sz="1000"/>
                <a:t>(DM)</a:t>
              </a: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5316138" y="1344831"/>
              <a:ext cx="745640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 dirty="0" err="1"/>
                <a:t>영업오더</a:t>
              </a:r>
              <a:endParaRPr lang="ko-KR" altLang="en-US" sz="1000" dirty="0"/>
            </a:p>
            <a:p>
              <a:pPr algn="ctr"/>
              <a:r>
                <a:rPr lang="en-US" altLang="ko-KR" sz="1000" dirty="0"/>
                <a:t>(SD)</a:t>
              </a:r>
            </a:p>
          </p:txBody>
        </p:sp>
        <p:sp>
          <p:nvSpPr>
            <p:cNvPr id="65" name="Rectangle 61"/>
            <p:cNvSpPr>
              <a:spLocks noChangeArrowheads="1"/>
            </p:cNvSpPr>
            <p:nvPr/>
          </p:nvSpPr>
          <p:spPr bwMode="auto">
            <a:xfrm>
              <a:off x="7102859" y="1344831"/>
              <a:ext cx="745639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제품이체</a:t>
              </a:r>
            </a:p>
            <a:p>
              <a:pPr algn="ctr"/>
              <a:r>
                <a:rPr lang="ko-KR" altLang="en-US" sz="1000"/>
                <a:t>예약</a:t>
              </a:r>
              <a:r>
                <a:rPr lang="en-US" altLang="ko-KR" sz="1000"/>
                <a:t>(MM)</a:t>
              </a:r>
            </a:p>
          </p:txBody>
        </p:sp>
        <p:cxnSp>
          <p:nvCxnSpPr>
            <p:cNvPr id="66" name="AutoShape 62"/>
            <p:cNvCxnSpPr>
              <a:cxnSpLocks noChangeShapeType="1"/>
              <a:stCxn id="63" idx="2"/>
              <a:endCxn id="62" idx="0"/>
            </p:cNvCxnSpPr>
            <p:nvPr/>
          </p:nvCxnSpPr>
          <p:spPr bwMode="auto">
            <a:xfrm rot="16200000" flipH="1">
              <a:off x="6137716" y="1190487"/>
              <a:ext cx="293631" cy="1189583"/>
            </a:xfrm>
            <a:prstGeom prst="bentConnector3">
              <a:avLst>
                <a:gd name="adj1" fmla="val 49736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63"/>
            <p:cNvCxnSpPr>
              <a:cxnSpLocks noChangeShapeType="1"/>
              <a:stCxn id="65" idx="2"/>
              <a:endCxn id="62" idx="0"/>
            </p:cNvCxnSpPr>
            <p:nvPr/>
          </p:nvCxnSpPr>
          <p:spPr bwMode="auto">
            <a:xfrm rot="5400000">
              <a:off x="7031076" y="1486710"/>
              <a:ext cx="293631" cy="597137"/>
            </a:xfrm>
            <a:prstGeom prst="bentConnector3">
              <a:avLst>
                <a:gd name="adj1" fmla="val 49736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64"/>
            <p:cNvCxnSpPr>
              <a:cxnSpLocks noChangeShapeType="1"/>
              <a:stCxn id="62" idx="2"/>
              <a:endCxn id="57" idx="0"/>
            </p:cNvCxnSpPr>
            <p:nvPr/>
          </p:nvCxnSpPr>
          <p:spPr bwMode="auto">
            <a:xfrm rot="5400000">
              <a:off x="6733275" y="2371775"/>
              <a:ext cx="29209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65"/>
            <p:cNvCxnSpPr>
              <a:cxnSpLocks noChangeShapeType="1"/>
              <a:stCxn id="57" idx="2"/>
              <a:endCxn id="58" idx="0"/>
            </p:cNvCxnSpPr>
            <p:nvPr/>
          </p:nvCxnSpPr>
          <p:spPr bwMode="auto">
            <a:xfrm rot="5400000">
              <a:off x="6734044" y="2956732"/>
              <a:ext cx="290558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0" name="Rectangle 66"/>
            <p:cNvSpPr>
              <a:spLocks noChangeArrowheads="1"/>
            </p:cNvSpPr>
            <p:nvPr/>
          </p:nvSpPr>
          <p:spPr bwMode="auto">
            <a:xfrm>
              <a:off x="7921968" y="3321850"/>
              <a:ext cx="894142" cy="2936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계획오더</a:t>
              </a:r>
            </a:p>
          </p:txBody>
        </p:sp>
        <p:sp>
          <p:nvSpPr>
            <p:cNvPr id="71" name="Rectangle 67"/>
            <p:cNvSpPr>
              <a:spLocks noChangeArrowheads="1"/>
            </p:cNvSpPr>
            <p:nvPr/>
          </p:nvSpPr>
          <p:spPr bwMode="auto">
            <a:xfrm>
              <a:off x="7921968" y="2808378"/>
              <a:ext cx="894142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구매요청</a:t>
              </a:r>
              <a:r>
                <a:rPr lang="en-US" altLang="ko-KR" sz="1000"/>
                <a:t>(MM)</a:t>
              </a:r>
            </a:p>
          </p:txBody>
        </p:sp>
        <p:cxnSp>
          <p:nvCxnSpPr>
            <p:cNvPr id="72" name="AutoShape 68"/>
            <p:cNvCxnSpPr>
              <a:cxnSpLocks noChangeShapeType="1"/>
              <a:stCxn id="58" idx="3"/>
              <a:endCxn id="70" idx="1"/>
            </p:cNvCxnSpPr>
            <p:nvPr/>
          </p:nvCxnSpPr>
          <p:spPr bwMode="auto">
            <a:xfrm>
              <a:off x="7326394" y="3249595"/>
              <a:ext cx="595574" cy="219839"/>
            </a:xfrm>
            <a:prstGeom prst="bentConnector3">
              <a:avLst>
                <a:gd name="adj1" fmla="val 4987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9"/>
            <p:cNvCxnSpPr>
              <a:cxnSpLocks noChangeShapeType="1"/>
              <a:stCxn id="58" idx="3"/>
              <a:endCxn id="71" idx="1"/>
            </p:cNvCxnSpPr>
            <p:nvPr/>
          </p:nvCxnSpPr>
          <p:spPr bwMode="auto">
            <a:xfrm flipV="1">
              <a:off x="7326394" y="2955963"/>
              <a:ext cx="595574" cy="293632"/>
            </a:xfrm>
            <a:prstGeom prst="bentConnector3">
              <a:avLst>
                <a:gd name="adj1" fmla="val 4987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4" name="Rectangle 70"/>
            <p:cNvSpPr>
              <a:spLocks noChangeArrowheads="1"/>
            </p:cNvSpPr>
            <p:nvPr/>
          </p:nvSpPr>
          <p:spPr bwMode="auto">
            <a:xfrm>
              <a:off x="7995437" y="1346368"/>
              <a:ext cx="745640" cy="293631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보수품</a:t>
              </a:r>
            </a:p>
            <a:p>
              <a:pPr algn="ctr"/>
              <a:r>
                <a:rPr lang="ko-KR" altLang="en-US" sz="1000"/>
                <a:t>예약</a:t>
              </a:r>
              <a:r>
                <a:rPr lang="en-US" altLang="ko-KR" sz="1000"/>
                <a:t>(MM)</a:t>
              </a:r>
            </a:p>
          </p:txBody>
        </p:sp>
        <p:cxnSp>
          <p:nvCxnSpPr>
            <p:cNvPr id="75" name="AutoShape 71"/>
            <p:cNvCxnSpPr>
              <a:cxnSpLocks noChangeShapeType="1"/>
              <a:stCxn id="74" idx="2"/>
              <a:endCxn id="62" idx="0"/>
            </p:cNvCxnSpPr>
            <p:nvPr/>
          </p:nvCxnSpPr>
          <p:spPr bwMode="auto">
            <a:xfrm rot="5400000">
              <a:off x="7478133" y="1041190"/>
              <a:ext cx="292095" cy="1489716"/>
            </a:xfrm>
            <a:prstGeom prst="bentConnector3">
              <a:avLst>
                <a:gd name="adj1" fmla="val 4947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6" name="Rectangle 72"/>
            <p:cNvSpPr>
              <a:spLocks noChangeArrowheads="1"/>
            </p:cNvSpPr>
            <p:nvPr/>
          </p:nvSpPr>
          <p:spPr bwMode="auto">
            <a:xfrm>
              <a:off x="2933843" y="1268760"/>
              <a:ext cx="2158759" cy="2346722"/>
            </a:xfrm>
            <a:prstGeom prst="rect">
              <a:avLst/>
            </a:prstGeom>
            <a:solidFill>
              <a:srgbClr val="00FF00">
                <a:alpha val="50000"/>
              </a:srgb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" tIns="36000" rIns="36000" bIns="36000"/>
            <a:lstStyle/>
            <a:p>
              <a:r>
                <a:rPr lang="ko-KR" altLang="en-US" sz="1200" b="1" dirty="0"/>
                <a:t>경영계획</a:t>
              </a:r>
              <a:endParaRPr lang="en-US" altLang="ko-KR" sz="1200" b="1" dirty="0"/>
            </a:p>
          </p:txBody>
        </p:sp>
        <p:sp>
          <p:nvSpPr>
            <p:cNvPr id="77" name="Rectangle 73"/>
            <p:cNvSpPr>
              <a:spLocks noChangeArrowheads="1"/>
            </p:cNvSpPr>
            <p:nvPr/>
          </p:nvSpPr>
          <p:spPr bwMode="auto">
            <a:xfrm>
              <a:off x="6208717" y="1346368"/>
              <a:ext cx="745639" cy="293631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영업계획</a:t>
              </a:r>
            </a:p>
            <a:p>
              <a:pPr algn="ctr"/>
              <a:r>
                <a:rPr lang="en-US" altLang="ko-KR" sz="1000"/>
                <a:t>(SD)</a:t>
              </a:r>
            </a:p>
          </p:txBody>
        </p:sp>
        <p:cxnSp>
          <p:nvCxnSpPr>
            <p:cNvPr id="78" name="AutoShape 74"/>
            <p:cNvCxnSpPr>
              <a:cxnSpLocks noChangeShapeType="1"/>
              <a:stCxn id="77" idx="2"/>
              <a:endCxn id="62" idx="0"/>
            </p:cNvCxnSpPr>
            <p:nvPr/>
          </p:nvCxnSpPr>
          <p:spPr bwMode="auto">
            <a:xfrm rot="16200000" flipH="1">
              <a:off x="6584773" y="1637545"/>
              <a:ext cx="292095" cy="297005"/>
            </a:xfrm>
            <a:prstGeom prst="bentConnector3">
              <a:avLst>
                <a:gd name="adj1" fmla="val 4947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9" name="Rectangle 75"/>
            <p:cNvSpPr>
              <a:spLocks noChangeArrowheads="1"/>
            </p:cNvSpPr>
            <p:nvPr/>
          </p:nvSpPr>
          <p:spPr bwMode="auto">
            <a:xfrm>
              <a:off x="3007314" y="1556792"/>
              <a:ext cx="892578" cy="293631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 dirty="0"/>
                <a:t>영업계획</a:t>
              </a:r>
            </a:p>
            <a:p>
              <a:pPr algn="ctr"/>
              <a:r>
                <a:rPr lang="en-US" altLang="ko-KR" sz="1000" dirty="0"/>
                <a:t>(SD)</a:t>
              </a:r>
            </a:p>
          </p:txBody>
        </p:sp>
        <p:sp>
          <p:nvSpPr>
            <p:cNvPr id="80" name="Rectangle 76"/>
            <p:cNvSpPr>
              <a:spLocks noChangeArrowheads="1"/>
            </p:cNvSpPr>
            <p:nvPr/>
          </p:nvSpPr>
          <p:spPr bwMode="auto">
            <a:xfrm>
              <a:off x="3007314" y="2060847"/>
              <a:ext cx="894142" cy="2936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en-US" altLang="ko-KR" sz="1000" b="1"/>
                <a:t>LTP</a:t>
              </a:r>
            </a:p>
          </p:txBody>
        </p:sp>
        <p:sp>
          <p:nvSpPr>
            <p:cNvPr id="81" name="Rectangle 77"/>
            <p:cNvSpPr>
              <a:spLocks noChangeArrowheads="1"/>
            </p:cNvSpPr>
            <p:nvPr/>
          </p:nvSpPr>
          <p:spPr bwMode="auto">
            <a:xfrm>
              <a:off x="3007314" y="3183186"/>
              <a:ext cx="894142" cy="293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공수계획</a:t>
              </a:r>
            </a:p>
            <a:p>
              <a:pPr algn="ctr"/>
              <a:r>
                <a:rPr lang="en-US" altLang="ko-KR" sz="1000"/>
                <a:t>(CRP)</a:t>
              </a:r>
            </a:p>
          </p:txBody>
        </p:sp>
        <p:sp>
          <p:nvSpPr>
            <p:cNvPr id="82" name="Rectangle 78"/>
            <p:cNvSpPr>
              <a:spLocks noChangeArrowheads="1"/>
            </p:cNvSpPr>
            <p:nvPr/>
          </p:nvSpPr>
          <p:spPr bwMode="auto">
            <a:xfrm>
              <a:off x="4049958" y="2889554"/>
              <a:ext cx="894142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생산</a:t>
              </a:r>
              <a:r>
                <a:rPr lang="en-US" altLang="ko-KR" sz="1000"/>
                <a:t>/</a:t>
              </a:r>
              <a:r>
                <a:rPr lang="ko-KR" altLang="en-US" sz="1000"/>
                <a:t>공수계획전송</a:t>
              </a:r>
              <a:r>
                <a:rPr lang="en-US" altLang="ko-KR" sz="1000"/>
                <a:t>(CO)</a:t>
              </a:r>
            </a:p>
          </p:txBody>
        </p:sp>
        <p:sp>
          <p:nvSpPr>
            <p:cNvPr id="83" name="Rectangle 79"/>
            <p:cNvSpPr>
              <a:spLocks noChangeArrowheads="1"/>
            </p:cNvSpPr>
            <p:nvPr/>
          </p:nvSpPr>
          <p:spPr bwMode="auto">
            <a:xfrm>
              <a:off x="3007314" y="2597459"/>
              <a:ext cx="894142" cy="2936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계획오더</a:t>
              </a:r>
            </a:p>
          </p:txBody>
        </p:sp>
        <p:cxnSp>
          <p:nvCxnSpPr>
            <p:cNvPr id="84" name="AutoShape 80"/>
            <p:cNvCxnSpPr>
              <a:cxnSpLocks noChangeShapeType="1"/>
              <a:stCxn id="79" idx="2"/>
              <a:endCxn id="80" idx="0"/>
            </p:cNvCxnSpPr>
            <p:nvPr/>
          </p:nvCxnSpPr>
          <p:spPr bwMode="auto">
            <a:xfrm>
              <a:off x="3453603" y="1850423"/>
              <a:ext cx="782" cy="21042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5" name="AutoShape 81"/>
            <p:cNvCxnSpPr>
              <a:cxnSpLocks noChangeShapeType="1"/>
              <a:stCxn id="80" idx="2"/>
              <a:endCxn id="83" idx="0"/>
            </p:cNvCxnSpPr>
            <p:nvPr/>
          </p:nvCxnSpPr>
          <p:spPr bwMode="auto">
            <a:xfrm>
              <a:off x="3454385" y="2354479"/>
              <a:ext cx="0" cy="24298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6" name="AutoShape 82"/>
            <p:cNvCxnSpPr>
              <a:cxnSpLocks noChangeShapeType="1"/>
              <a:stCxn id="83" idx="2"/>
              <a:endCxn id="81" idx="0"/>
            </p:cNvCxnSpPr>
            <p:nvPr/>
          </p:nvCxnSpPr>
          <p:spPr bwMode="auto">
            <a:xfrm>
              <a:off x="3454385" y="2891091"/>
              <a:ext cx="0" cy="29209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7" name="AutoShape 83"/>
            <p:cNvCxnSpPr>
              <a:cxnSpLocks noChangeShapeType="1"/>
              <a:stCxn id="83" idx="3"/>
              <a:endCxn id="82" idx="0"/>
            </p:cNvCxnSpPr>
            <p:nvPr/>
          </p:nvCxnSpPr>
          <p:spPr bwMode="auto">
            <a:xfrm>
              <a:off x="3901456" y="2744275"/>
              <a:ext cx="595573" cy="145279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8" name="AutoShape 84"/>
            <p:cNvCxnSpPr>
              <a:cxnSpLocks noChangeShapeType="1"/>
              <a:stCxn id="81" idx="3"/>
              <a:endCxn id="82" idx="2"/>
            </p:cNvCxnSpPr>
            <p:nvPr/>
          </p:nvCxnSpPr>
          <p:spPr bwMode="auto">
            <a:xfrm flipV="1">
              <a:off x="3901456" y="3183186"/>
              <a:ext cx="595573" cy="146816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9" name="AutoShape 85"/>
            <p:cNvCxnSpPr>
              <a:cxnSpLocks noChangeShapeType="1"/>
              <a:stCxn id="13" idx="3"/>
              <a:endCxn id="14" idx="1"/>
            </p:cNvCxnSpPr>
            <p:nvPr/>
          </p:nvCxnSpPr>
          <p:spPr bwMode="auto">
            <a:xfrm>
              <a:off x="1222156" y="2225727"/>
              <a:ext cx="370474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0" name="AutoShape 86"/>
            <p:cNvCxnSpPr>
              <a:cxnSpLocks noChangeShapeType="1"/>
              <a:stCxn id="16" idx="0"/>
              <a:endCxn id="15" idx="2"/>
            </p:cNvCxnSpPr>
            <p:nvPr/>
          </p:nvCxnSpPr>
          <p:spPr bwMode="auto">
            <a:xfrm rot="16200000">
              <a:off x="665933" y="3223461"/>
              <a:ext cx="21830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1" name="AutoShape 87"/>
            <p:cNvCxnSpPr>
              <a:cxnSpLocks noChangeShapeType="1"/>
              <a:stCxn id="13" idx="2"/>
              <a:endCxn id="15" idx="0"/>
            </p:cNvCxnSpPr>
            <p:nvPr/>
          </p:nvCxnSpPr>
          <p:spPr bwMode="auto">
            <a:xfrm rot="5400000">
              <a:off x="550633" y="2596225"/>
              <a:ext cx="448903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2" name="Rectangle 88"/>
            <p:cNvSpPr>
              <a:spLocks noChangeArrowheads="1"/>
            </p:cNvSpPr>
            <p:nvPr/>
          </p:nvSpPr>
          <p:spPr bwMode="auto">
            <a:xfrm>
              <a:off x="1592630" y="2820677"/>
              <a:ext cx="892579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 dirty="0"/>
                <a:t>표준원가</a:t>
              </a:r>
              <a:r>
                <a:rPr lang="en-US" altLang="ko-KR" sz="1000" dirty="0"/>
                <a:t>(CO)</a:t>
              </a:r>
            </a:p>
          </p:txBody>
        </p:sp>
        <p:cxnSp>
          <p:nvCxnSpPr>
            <p:cNvPr id="93" name="AutoShape 89"/>
            <p:cNvCxnSpPr>
              <a:cxnSpLocks noChangeShapeType="1"/>
              <a:stCxn id="14" idx="2"/>
              <a:endCxn id="92" idx="0"/>
            </p:cNvCxnSpPr>
            <p:nvPr/>
          </p:nvCxnSpPr>
          <p:spPr bwMode="auto">
            <a:xfrm rot="5400000">
              <a:off x="1815250" y="2596225"/>
              <a:ext cx="448903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4" name="AutoShape 90"/>
            <p:cNvCxnSpPr>
              <a:cxnSpLocks noChangeShapeType="1"/>
              <a:stCxn id="15" idx="3"/>
              <a:endCxn id="92" idx="1"/>
            </p:cNvCxnSpPr>
            <p:nvPr/>
          </p:nvCxnSpPr>
          <p:spPr bwMode="auto">
            <a:xfrm>
              <a:off x="1222156" y="2968262"/>
              <a:ext cx="370474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5" name="AutoShape 91"/>
            <p:cNvCxnSpPr>
              <a:cxnSpLocks noChangeShapeType="1"/>
              <a:stCxn id="92" idx="2"/>
              <a:endCxn id="54" idx="0"/>
            </p:cNvCxnSpPr>
            <p:nvPr/>
          </p:nvCxnSpPr>
          <p:spPr bwMode="auto">
            <a:xfrm rot="16200000" flipH="1">
              <a:off x="4622946" y="531065"/>
              <a:ext cx="939314" cy="6105802"/>
            </a:xfrm>
            <a:prstGeom prst="bentConnector3">
              <a:avLst>
                <a:gd name="adj1" fmla="val 59574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6" name="Rectangle 92"/>
            <p:cNvSpPr>
              <a:spLocks noChangeArrowheads="1"/>
            </p:cNvSpPr>
            <p:nvPr/>
          </p:nvSpPr>
          <p:spPr bwMode="auto">
            <a:xfrm>
              <a:off x="6507285" y="5006775"/>
              <a:ext cx="894142" cy="29363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ko-KR" altLang="en-US" sz="1000"/>
                <a:t>공정</a:t>
              </a:r>
              <a:r>
                <a:rPr lang="en-US" altLang="ko-KR" sz="1000"/>
                <a:t>/</a:t>
              </a:r>
              <a:r>
                <a:rPr lang="ko-KR" altLang="en-US" sz="1000"/>
                <a:t>출하검사</a:t>
              </a:r>
            </a:p>
            <a:p>
              <a:pPr algn="ctr"/>
              <a:r>
                <a:rPr lang="en-US" altLang="ko-KR" sz="1000"/>
                <a:t>(QM)</a:t>
              </a:r>
            </a:p>
          </p:txBody>
        </p:sp>
        <p:cxnSp>
          <p:nvCxnSpPr>
            <p:cNvPr id="97" name="AutoShape 93"/>
            <p:cNvCxnSpPr>
              <a:cxnSpLocks noChangeShapeType="1"/>
              <a:stCxn id="96" idx="0"/>
              <a:endCxn id="43" idx="2"/>
            </p:cNvCxnSpPr>
            <p:nvPr/>
          </p:nvCxnSpPr>
          <p:spPr bwMode="auto">
            <a:xfrm flipV="1">
              <a:off x="6954356" y="4840742"/>
              <a:ext cx="1564" cy="1660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8" name="AutoShape 94"/>
            <p:cNvCxnSpPr>
              <a:cxnSpLocks noChangeShapeType="1"/>
              <a:stCxn id="25" idx="0"/>
              <a:endCxn id="96" idx="2"/>
            </p:cNvCxnSpPr>
            <p:nvPr/>
          </p:nvCxnSpPr>
          <p:spPr bwMode="auto">
            <a:xfrm flipH="1" flipV="1">
              <a:off x="6954356" y="5300407"/>
              <a:ext cx="1564" cy="1460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9" name="Oval 95"/>
            <p:cNvSpPr>
              <a:spLocks noChangeArrowheads="1"/>
            </p:cNvSpPr>
            <p:nvPr/>
          </p:nvSpPr>
          <p:spPr bwMode="auto">
            <a:xfrm>
              <a:off x="3326893" y="4055162"/>
              <a:ext cx="669043" cy="365887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en-US" altLang="ko-KR" sz="1000"/>
                <a:t>MES</a:t>
              </a:r>
            </a:p>
          </p:txBody>
        </p:sp>
        <p:sp>
          <p:nvSpPr>
            <p:cNvPr id="100" name="Line 96"/>
            <p:cNvSpPr>
              <a:spLocks noChangeShapeType="1"/>
            </p:cNvSpPr>
            <p:nvPr/>
          </p:nvSpPr>
          <p:spPr bwMode="auto">
            <a:xfrm flipV="1">
              <a:off x="3707904" y="4421048"/>
              <a:ext cx="0" cy="4396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endParaRPr lang="ko-KR" altLang="en-US"/>
            </a:p>
          </p:txBody>
        </p:sp>
        <p:sp>
          <p:nvSpPr>
            <p:cNvPr id="101" name="Oval 97"/>
            <p:cNvSpPr>
              <a:spLocks noChangeArrowheads="1"/>
            </p:cNvSpPr>
            <p:nvPr/>
          </p:nvSpPr>
          <p:spPr bwMode="auto">
            <a:xfrm>
              <a:off x="1072090" y="2462477"/>
              <a:ext cx="670606" cy="292095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lIns="36000" tIns="36000" rIns="36000" bIns="36000" anchor="ctr"/>
            <a:lstStyle/>
            <a:p>
              <a:pPr algn="ctr"/>
              <a:r>
                <a:rPr lang="en-US" altLang="ko-KR" sz="1000" dirty="0"/>
                <a:t>MES</a:t>
              </a:r>
            </a:p>
          </p:txBody>
        </p:sp>
        <p:sp>
          <p:nvSpPr>
            <p:cNvPr id="102" name="Line 98"/>
            <p:cNvSpPr>
              <a:spLocks noChangeShapeType="1"/>
            </p:cNvSpPr>
            <p:nvPr/>
          </p:nvSpPr>
          <p:spPr bwMode="auto">
            <a:xfrm flipV="1">
              <a:off x="923587" y="2663868"/>
              <a:ext cx="223536" cy="1460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endParaRPr lang="ko-KR" altLang="en-US"/>
            </a:p>
          </p:txBody>
        </p:sp>
        <p:sp>
          <p:nvSpPr>
            <p:cNvPr id="103" name="Line 99"/>
            <p:cNvSpPr>
              <a:spLocks noChangeShapeType="1"/>
            </p:cNvSpPr>
            <p:nvPr/>
          </p:nvSpPr>
          <p:spPr bwMode="auto">
            <a:xfrm>
              <a:off x="1072090" y="2371774"/>
              <a:ext cx="75033" cy="1460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endParaRPr lang="ko-KR" altLang="en-US"/>
            </a:p>
          </p:txBody>
        </p:sp>
        <p:sp>
          <p:nvSpPr>
            <p:cNvPr id="104" name="Line 100"/>
            <p:cNvSpPr>
              <a:spLocks noChangeShapeType="1"/>
            </p:cNvSpPr>
            <p:nvPr/>
          </p:nvSpPr>
          <p:spPr bwMode="auto">
            <a:xfrm flipH="1">
              <a:off x="1669227" y="2371774"/>
              <a:ext cx="148502" cy="1460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320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3"/>
          <p:cNvSpPr>
            <a:spLocks noGrp="1"/>
          </p:cNvSpPr>
          <p:nvPr>
            <p:ph type="title"/>
          </p:nvPr>
        </p:nvSpPr>
        <p:spPr bwMode="auto">
          <a:xfrm>
            <a:off x="215107" y="88362"/>
            <a:ext cx="6824662" cy="4001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kumimoji="0" lang="en-US" altLang="ko-KR" dirty="0" smtClean="0">
                <a:cs typeface="Arial" pitchFamily="34" charset="0"/>
              </a:rPr>
              <a:t>2. </a:t>
            </a:r>
            <a:r>
              <a:rPr lang="ko-KR" altLang="en-US" dirty="0">
                <a:latin typeface="HY중고딕" pitchFamily="18" charset="-127"/>
                <a:ea typeface="HY중고딕" pitchFamily="18" charset="-127"/>
              </a:rPr>
              <a:t>물류 </a:t>
            </a:r>
            <a:r>
              <a:rPr lang="en-US" altLang="ko-KR" dirty="0">
                <a:latin typeface="HY중고딕" pitchFamily="18" charset="-127"/>
                <a:ea typeface="HY중고딕" pitchFamily="18" charset="-127"/>
              </a:rPr>
              <a:t>Process (</a:t>
            </a:r>
            <a:r>
              <a:rPr lang="ko-KR" altLang="en-US" dirty="0">
                <a:latin typeface="HY중고딕" pitchFamily="18" charset="-127"/>
                <a:ea typeface="HY중고딕" pitchFamily="18" charset="-127"/>
              </a:rPr>
              <a:t>수주</a:t>
            </a:r>
            <a:r>
              <a:rPr lang="en-US" altLang="ko-KR" dirty="0">
                <a:latin typeface="HY중고딕" pitchFamily="18" charset="-127"/>
                <a:ea typeface="HY중고딕" pitchFamily="18" charset="-127"/>
              </a:rPr>
              <a:t>-&gt;</a:t>
            </a:r>
            <a:r>
              <a:rPr lang="ko-KR" altLang="en-US" dirty="0">
                <a:latin typeface="HY중고딕" pitchFamily="18" charset="-127"/>
                <a:ea typeface="HY중고딕" pitchFamily="18" charset="-127"/>
              </a:rPr>
              <a:t>출하</a:t>
            </a:r>
            <a:r>
              <a:rPr lang="en-US" altLang="ko-KR" dirty="0" smtClean="0">
                <a:latin typeface="HY중고딕" pitchFamily="18" charset="-127"/>
                <a:ea typeface="HY중고딕" pitchFamily="18" charset="-127"/>
              </a:rPr>
              <a:t>)</a:t>
            </a:r>
            <a:endParaRPr kumimoji="0" lang="en-US" altLang="ko-KR" dirty="0" smtClean="0">
              <a:cs typeface="Arial" pitchFamily="34" charset="0"/>
            </a:endParaRPr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01" y="6453337"/>
            <a:ext cx="1404000" cy="33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18" y="510094"/>
            <a:ext cx="9145016" cy="5826260"/>
          </a:xfrm>
          <a:prstGeom prst="rect">
            <a:avLst/>
          </a:prstGeom>
        </p:spPr>
      </p:pic>
      <p:sp>
        <p:nvSpPr>
          <p:cNvPr id="326" name="직사각형 325"/>
          <p:cNvSpPr/>
          <p:nvPr/>
        </p:nvSpPr>
        <p:spPr bwMode="auto">
          <a:xfrm>
            <a:off x="994704" y="6366346"/>
            <a:ext cx="895859" cy="1800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ERP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7" name="직사각형 326"/>
          <p:cNvSpPr/>
          <p:nvPr/>
        </p:nvSpPr>
        <p:spPr bwMode="auto">
          <a:xfrm>
            <a:off x="3851053" y="6376201"/>
            <a:ext cx="1049210" cy="172574"/>
          </a:xfrm>
          <a:prstGeom prst="rect">
            <a:avLst/>
          </a:prstGeom>
          <a:solidFill>
            <a:srgbClr val="2D2DB9">
              <a:lumMod val="40000"/>
              <a:lumOff val="60000"/>
            </a:srgbClr>
          </a:solidFill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구매협업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 WMS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8" name="직사각형 327"/>
          <p:cNvSpPr/>
          <p:nvPr/>
        </p:nvSpPr>
        <p:spPr bwMode="auto">
          <a:xfrm>
            <a:off x="4926626" y="6369776"/>
            <a:ext cx="900000" cy="180000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수작업</a:t>
            </a:r>
          </a:p>
        </p:txBody>
      </p:sp>
      <p:sp>
        <p:nvSpPr>
          <p:cNvPr id="329" name="직사각형 328"/>
          <p:cNvSpPr/>
          <p:nvPr/>
        </p:nvSpPr>
        <p:spPr bwMode="auto">
          <a:xfrm>
            <a:off x="1931429" y="6366346"/>
            <a:ext cx="895859" cy="1800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MES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0" name="직사각형 329"/>
          <p:cNvSpPr/>
          <p:nvPr/>
        </p:nvSpPr>
        <p:spPr bwMode="auto">
          <a:xfrm>
            <a:off x="2889127" y="6372488"/>
            <a:ext cx="895859" cy="180000"/>
          </a:xfrm>
          <a:prstGeom prst="rect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WMS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69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3"/>
          <p:cNvSpPr>
            <a:spLocks noGrp="1"/>
          </p:cNvSpPr>
          <p:nvPr>
            <p:ph type="title"/>
          </p:nvPr>
        </p:nvSpPr>
        <p:spPr bwMode="auto">
          <a:xfrm>
            <a:off x="215107" y="88362"/>
            <a:ext cx="6824662" cy="4001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kumimoji="0" lang="en-US" altLang="ko-KR" dirty="0" smtClean="0">
                <a:cs typeface="Arial" pitchFamily="34" charset="0"/>
              </a:rPr>
              <a:t>3. </a:t>
            </a:r>
            <a:r>
              <a:rPr lang="ko-KR" altLang="en-US" dirty="0" smtClean="0">
                <a:latin typeface="HY중고딕" pitchFamily="18" charset="-127"/>
                <a:ea typeface="HY중고딕" pitchFamily="18" charset="-127"/>
              </a:rPr>
              <a:t>시스템 구성도 </a:t>
            </a:r>
            <a:r>
              <a:rPr lang="en-US" altLang="ko-KR" dirty="0" smtClean="0">
                <a:latin typeface="HY중고딕" pitchFamily="18" charset="-127"/>
                <a:ea typeface="HY중고딕" pitchFamily="18" charset="-127"/>
              </a:rPr>
              <a:t>( MES )</a:t>
            </a:r>
            <a:endParaRPr kumimoji="0" lang="en-US" altLang="ko-KR" dirty="0" smtClean="0">
              <a:cs typeface="Arial" pitchFamily="34" charset="0"/>
            </a:endParaRPr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01" y="6453337"/>
            <a:ext cx="1404000" cy="33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214"/>
          <p:cNvSpPr>
            <a:spLocks noChangeArrowheads="1"/>
          </p:cNvSpPr>
          <p:nvPr/>
        </p:nvSpPr>
        <p:spPr bwMode="auto">
          <a:xfrm>
            <a:off x="1136650" y="822177"/>
            <a:ext cx="1330325" cy="977900"/>
          </a:xfrm>
          <a:prstGeom prst="rect">
            <a:avLst/>
          </a:prstGeom>
          <a:solidFill>
            <a:srgbClr val="4E8542">
              <a:lumMod val="40000"/>
              <a:lumOff val="60000"/>
              <a:alpha val="90000"/>
            </a:srgbClr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PLM</a:t>
            </a:r>
            <a:endParaRPr kumimoji="0" lang="ko-KR" altLang="en-US" sz="140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  <p:sp>
        <p:nvSpPr>
          <p:cNvPr id="11" name="직사각형 179"/>
          <p:cNvSpPr>
            <a:spLocks noChangeArrowheads="1"/>
          </p:cNvSpPr>
          <p:nvPr/>
        </p:nvSpPr>
        <p:spPr bwMode="auto">
          <a:xfrm>
            <a:off x="7440613" y="3063727"/>
            <a:ext cx="1328737" cy="979487"/>
          </a:xfrm>
          <a:prstGeom prst="rect">
            <a:avLst/>
          </a:prstGeom>
          <a:solidFill>
            <a:srgbClr val="E3DED1">
              <a:lumMod val="40000"/>
              <a:lumOff val="60000"/>
            </a:srgbClr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 anchorCtr="1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 smtClean="0">
                <a:solidFill>
                  <a:prstClr val="black"/>
                </a:solidFill>
                <a:latin typeface="맑은 고딕"/>
                <a:ea typeface="굴림" charset="-127"/>
              </a:rPr>
              <a:t>BASE</a:t>
            </a:r>
            <a:endParaRPr kumimoji="0" lang="en-US" altLang="ko-KR" sz="180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  <p:sp>
        <p:nvSpPr>
          <p:cNvPr id="12" name="직사각형 214"/>
          <p:cNvSpPr>
            <a:spLocks noChangeArrowheads="1"/>
          </p:cNvSpPr>
          <p:nvPr/>
        </p:nvSpPr>
        <p:spPr bwMode="auto">
          <a:xfrm>
            <a:off x="2182813" y="3841602"/>
            <a:ext cx="1328737" cy="979487"/>
          </a:xfrm>
          <a:prstGeom prst="rect">
            <a:avLst/>
          </a:prstGeom>
          <a:solidFill>
            <a:srgbClr val="604878">
              <a:lumMod val="20000"/>
              <a:lumOff val="80000"/>
            </a:srgbClr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 anchorCtr="1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 smtClean="0">
                <a:solidFill>
                  <a:prstClr val="black"/>
                </a:solidFill>
                <a:latin typeface="맑은 고딕"/>
                <a:ea typeface="굴림" charset="-127"/>
              </a:rPr>
              <a:t>TQMS</a:t>
            </a:r>
            <a:endParaRPr kumimoji="0" lang="ko-KR" altLang="en-US" sz="180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  <p:sp>
        <p:nvSpPr>
          <p:cNvPr id="13" name="직사각형 214"/>
          <p:cNvSpPr>
            <a:spLocks noChangeArrowheads="1"/>
          </p:cNvSpPr>
          <p:nvPr/>
        </p:nvSpPr>
        <p:spPr bwMode="auto">
          <a:xfrm>
            <a:off x="1136650" y="1868339"/>
            <a:ext cx="1330325" cy="977900"/>
          </a:xfrm>
          <a:prstGeom prst="rect">
            <a:avLst/>
          </a:prstGeom>
          <a:solidFill>
            <a:srgbClr val="4E8542">
              <a:lumMod val="40000"/>
              <a:lumOff val="60000"/>
              <a:alpha val="90000"/>
            </a:srgbClr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구매협업</a:t>
            </a:r>
            <a:endParaRPr kumimoji="0" lang="en-US" altLang="ko-KR" sz="140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(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납입지시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)</a:t>
            </a:r>
            <a:endParaRPr kumimoji="0" lang="ko-KR" altLang="en-US" sz="140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  <p:sp>
        <p:nvSpPr>
          <p:cNvPr id="14" name="직사각형 214"/>
          <p:cNvSpPr>
            <a:spLocks noChangeArrowheads="1"/>
          </p:cNvSpPr>
          <p:nvPr/>
        </p:nvSpPr>
        <p:spPr bwMode="auto">
          <a:xfrm>
            <a:off x="6032500" y="3846364"/>
            <a:ext cx="1328738" cy="977900"/>
          </a:xfrm>
          <a:prstGeom prst="rect">
            <a:avLst/>
          </a:prstGeom>
          <a:solidFill>
            <a:srgbClr val="E3DED1">
              <a:lumMod val="40000"/>
              <a:lumOff val="60000"/>
            </a:srgbClr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 anchorCtr="1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 smtClean="0">
                <a:solidFill>
                  <a:prstClr val="black"/>
                </a:solidFill>
                <a:latin typeface="맑은 고딕"/>
                <a:ea typeface="굴림" charset="-127"/>
              </a:rPr>
              <a:t>NHA</a:t>
            </a:r>
            <a:endParaRPr kumimoji="0" lang="en-US" altLang="ko-KR" sz="180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MES</a:t>
            </a:r>
            <a:endParaRPr kumimoji="0" lang="ko-KR" altLang="en-US" sz="180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  <p:sp>
        <p:nvSpPr>
          <p:cNvPr id="15" name="직사각형 214"/>
          <p:cNvSpPr>
            <a:spLocks noChangeArrowheads="1"/>
          </p:cNvSpPr>
          <p:nvPr/>
        </p:nvSpPr>
        <p:spPr bwMode="auto">
          <a:xfrm>
            <a:off x="5389563" y="4895702"/>
            <a:ext cx="998537" cy="736600"/>
          </a:xfrm>
          <a:prstGeom prst="rect">
            <a:avLst/>
          </a:prstGeom>
          <a:solidFill>
            <a:srgbClr val="E3DED1">
              <a:lumMod val="40000"/>
              <a:lumOff val="60000"/>
            </a:srgbClr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 anchorCtr="1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PDA </a:t>
            </a:r>
            <a:r>
              <a:rPr kumimoji="0" lang="ko-KR" altLang="en-US" sz="105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서버</a:t>
            </a:r>
            <a:endParaRPr kumimoji="0" lang="en-US" altLang="ko-KR" sz="105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(WCF</a:t>
            </a:r>
            <a:r>
              <a:rPr kumimoji="0" lang="ko-KR" altLang="en-US" sz="105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접속</a:t>
            </a:r>
            <a:r>
              <a:rPr kumimoji="0" lang="en-US" altLang="ko-KR" sz="105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)</a:t>
            </a:r>
            <a:endParaRPr kumimoji="0" lang="ko-KR" altLang="en-US" sz="105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  <p:pic>
        <p:nvPicPr>
          <p:cNvPr id="16" name="그림 551" descr="tablet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5867252"/>
            <a:ext cx="5969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551" descr="tablet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8" y="5867252"/>
            <a:ext cx="59848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40"/>
          <p:cNvSpPr>
            <a:spLocks noChangeArrowheads="1"/>
          </p:cNvSpPr>
          <p:nvPr/>
        </p:nvSpPr>
        <p:spPr bwMode="auto">
          <a:xfrm>
            <a:off x="6021388" y="5962502"/>
            <a:ext cx="487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 smtClean="0">
                <a:solidFill>
                  <a:srgbClr val="000000"/>
                </a:solidFill>
              </a:rPr>
              <a:t>…</a:t>
            </a:r>
            <a:endParaRPr lang="ko-KR" altLang="en-US" kern="0" dirty="0" smtClean="0">
              <a:solidFill>
                <a:srgbClr val="000000"/>
              </a:solidFill>
            </a:endParaRPr>
          </a:p>
        </p:txBody>
      </p:sp>
      <p:sp>
        <p:nvSpPr>
          <p:cNvPr id="19" name="직사각형 214"/>
          <p:cNvSpPr>
            <a:spLocks noChangeArrowheads="1"/>
          </p:cNvSpPr>
          <p:nvPr/>
        </p:nvSpPr>
        <p:spPr bwMode="auto">
          <a:xfrm>
            <a:off x="4289425" y="4895702"/>
            <a:ext cx="998538" cy="736600"/>
          </a:xfrm>
          <a:prstGeom prst="rect">
            <a:avLst/>
          </a:prstGeom>
          <a:solidFill>
            <a:srgbClr val="E3DED1">
              <a:lumMod val="40000"/>
              <a:lumOff val="60000"/>
            </a:srgbClr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 anchorCtr="1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공정모니터링</a:t>
            </a:r>
            <a:endParaRPr kumimoji="0" lang="en-US" altLang="ko-KR" sz="105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체크시트인쇄</a:t>
            </a:r>
          </a:p>
        </p:txBody>
      </p:sp>
      <p:pic>
        <p:nvPicPr>
          <p:cNvPr id="20" name="Picture 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3" y="5830739"/>
            <a:ext cx="5715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화살표 연결선 141"/>
          <p:cNvCxnSpPr>
            <a:cxnSpLocks noChangeShapeType="1"/>
            <a:stCxn id="19" idx="2"/>
            <a:endCxn id="23" idx="0"/>
          </p:cNvCxnSpPr>
          <p:nvPr/>
        </p:nvCxnSpPr>
        <p:spPr bwMode="auto">
          <a:xfrm>
            <a:off x="4787900" y="5632302"/>
            <a:ext cx="344488" cy="198437"/>
          </a:xfrm>
          <a:prstGeom prst="straightConnector1">
            <a:avLst/>
          </a:prstGeom>
          <a:noFill/>
          <a:ln w="9525" algn="ctr">
            <a:solidFill>
              <a:srgbClr val="5E457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직선 화살표 연결선 141"/>
          <p:cNvCxnSpPr>
            <a:cxnSpLocks noChangeShapeType="1"/>
            <a:stCxn id="19" idx="2"/>
            <a:endCxn id="20" idx="0"/>
          </p:cNvCxnSpPr>
          <p:nvPr/>
        </p:nvCxnSpPr>
        <p:spPr bwMode="auto">
          <a:xfrm flipH="1">
            <a:off x="4398963" y="5632302"/>
            <a:ext cx="388937" cy="198437"/>
          </a:xfrm>
          <a:prstGeom prst="straightConnector1">
            <a:avLst/>
          </a:prstGeom>
          <a:noFill/>
          <a:ln w="9525" algn="ctr">
            <a:solidFill>
              <a:srgbClr val="5E457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3" y="5830739"/>
            <a:ext cx="554037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164"/>
          <p:cNvSpPr>
            <a:spLocks noChangeArrowheads="1"/>
          </p:cNvSpPr>
          <p:nvPr/>
        </p:nvSpPr>
        <p:spPr bwMode="auto">
          <a:xfrm>
            <a:off x="2200275" y="1287314"/>
            <a:ext cx="1328738" cy="981075"/>
          </a:xfrm>
          <a:prstGeom prst="rect">
            <a:avLst/>
          </a:prstGeom>
          <a:solidFill>
            <a:srgbClr val="4E8542">
              <a:lumMod val="40000"/>
              <a:lumOff val="60000"/>
              <a:alpha val="90000"/>
            </a:srgbClr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 anchorCtr="1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ERP</a:t>
            </a:r>
            <a:endParaRPr kumimoji="0" lang="ko-KR" altLang="en-US" sz="180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  <p:cxnSp>
        <p:nvCxnSpPr>
          <p:cNvPr id="25" name="직선 연결선 292"/>
          <p:cNvCxnSpPr>
            <a:cxnSpLocks noChangeShapeType="1"/>
            <a:stCxn id="15" idx="2"/>
            <a:endCxn id="16" idx="0"/>
          </p:cNvCxnSpPr>
          <p:nvPr/>
        </p:nvCxnSpPr>
        <p:spPr bwMode="auto">
          <a:xfrm>
            <a:off x="5889625" y="5632302"/>
            <a:ext cx="34925" cy="234950"/>
          </a:xfrm>
          <a:prstGeom prst="line">
            <a:avLst/>
          </a:prstGeom>
          <a:noFill/>
          <a:ln w="9525" algn="ctr">
            <a:solidFill>
              <a:srgbClr val="5E457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직선 연결선 293"/>
          <p:cNvCxnSpPr>
            <a:cxnSpLocks noChangeShapeType="1"/>
            <a:stCxn id="15" idx="2"/>
            <a:endCxn id="17" idx="0"/>
          </p:cNvCxnSpPr>
          <p:nvPr/>
        </p:nvCxnSpPr>
        <p:spPr bwMode="auto">
          <a:xfrm>
            <a:off x="5889625" y="5632302"/>
            <a:ext cx="811213" cy="234950"/>
          </a:xfrm>
          <a:prstGeom prst="line">
            <a:avLst/>
          </a:prstGeom>
          <a:noFill/>
          <a:ln w="9525" algn="ctr">
            <a:solidFill>
              <a:srgbClr val="5E457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꺾인 연결선 78"/>
          <p:cNvCxnSpPr>
            <a:cxnSpLocks noChangeShapeType="1"/>
            <a:stCxn id="30" idx="0"/>
            <a:endCxn id="29" idx="1"/>
          </p:cNvCxnSpPr>
          <p:nvPr/>
        </p:nvCxnSpPr>
        <p:spPr bwMode="auto">
          <a:xfrm rot="5400000" flipH="1" flipV="1">
            <a:off x="5181600" y="1606402"/>
            <a:ext cx="650875" cy="1104900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직사각형 27"/>
          <p:cNvSpPr/>
          <p:nvPr/>
        </p:nvSpPr>
        <p:spPr bwMode="auto">
          <a:xfrm>
            <a:off x="6072188" y="1712764"/>
            <a:ext cx="139700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059488" y="1774677"/>
            <a:ext cx="139700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4884738" y="2484289"/>
            <a:ext cx="139700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819650" y="2484289"/>
            <a:ext cx="139700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2" name="꺾인 연결선 97"/>
          <p:cNvCxnSpPr>
            <a:cxnSpLocks noChangeShapeType="1"/>
            <a:stCxn id="31" idx="0"/>
            <a:endCxn id="28" idx="1"/>
          </p:cNvCxnSpPr>
          <p:nvPr/>
        </p:nvCxnSpPr>
        <p:spPr bwMode="auto">
          <a:xfrm rot="5400000" flipH="1" flipV="1">
            <a:off x="5124450" y="1536552"/>
            <a:ext cx="712787" cy="1182688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꺾인 연결선 108"/>
          <p:cNvCxnSpPr>
            <a:cxnSpLocks noChangeShapeType="1"/>
            <a:stCxn id="36" idx="3"/>
            <a:endCxn id="35" idx="0"/>
          </p:cNvCxnSpPr>
          <p:nvPr/>
        </p:nvCxnSpPr>
        <p:spPr bwMode="auto">
          <a:xfrm>
            <a:off x="3524250" y="1827064"/>
            <a:ext cx="1098550" cy="611188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직사각형 33"/>
          <p:cNvSpPr/>
          <p:nvPr/>
        </p:nvSpPr>
        <p:spPr bwMode="auto">
          <a:xfrm>
            <a:off x="4619625" y="2489052"/>
            <a:ext cx="139700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4552950" y="2438252"/>
            <a:ext cx="139700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3384550" y="1766739"/>
            <a:ext cx="139700" cy="120650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3384550" y="1711177"/>
            <a:ext cx="139700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8" name="꺾인 연결선 113"/>
          <p:cNvCxnSpPr>
            <a:cxnSpLocks noChangeShapeType="1"/>
            <a:stCxn id="37" idx="3"/>
            <a:endCxn id="34" idx="0"/>
          </p:cNvCxnSpPr>
          <p:nvPr/>
        </p:nvCxnSpPr>
        <p:spPr bwMode="auto">
          <a:xfrm>
            <a:off x="3524250" y="1769914"/>
            <a:ext cx="1165225" cy="719138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꺾인 연결선 119"/>
          <p:cNvCxnSpPr>
            <a:cxnSpLocks noChangeShapeType="1"/>
            <a:stCxn id="40" idx="1"/>
            <a:endCxn id="24" idx="2"/>
          </p:cNvCxnSpPr>
          <p:nvPr/>
        </p:nvCxnSpPr>
        <p:spPr bwMode="auto">
          <a:xfrm rot="10800000">
            <a:off x="2863850" y="2268389"/>
            <a:ext cx="1012825" cy="444500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직사각형 39"/>
          <p:cNvSpPr/>
          <p:nvPr/>
        </p:nvSpPr>
        <p:spPr bwMode="auto">
          <a:xfrm>
            <a:off x="3876675" y="2654152"/>
            <a:ext cx="139700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41" name="꺾인 연결선 132"/>
          <p:cNvCxnSpPr>
            <a:cxnSpLocks noChangeShapeType="1"/>
            <a:stCxn id="43" idx="1"/>
            <a:endCxn id="44" idx="0"/>
          </p:cNvCxnSpPr>
          <p:nvPr/>
        </p:nvCxnSpPr>
        <p:spPr bwMode="auto">
          <a:xfrm rot="10800000" flipV="1">
            <a:off x="2938463" y="3279627"/>
            <a:ext cx="925512" cy="550862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직사각형 41"/>
          <p:cNvSpPr/>
          <p:nvPr/>
        </p:nvSpPr>
        <p:spPr bwMode="auto">
          <a:xfrm>
            <a:off x="3876675" y="3157389"/>
            <a:ext cx="139700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863975" y="3219302"/>
            <a:ext cx="141288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2868613" y="3830489"/>
            <a:ext cx="139700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2803525" y="3830489"/>
            <a:ext cx="139700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46" name="꺾인 연결선 137"/>
          <p:cNvCxnSpPr>
            <a:cxnSpLocks noChangeShapeType="1"/>
            <a:stCxn id="42" idx="1"/>
            <a:endCxn id="45" idx="0"/>
          </p:cNvCxnSpPr>
          <p:nvPr/>
        </p:nvCxnSpPr>
        <p:spPr bwMode="auto">
          <a:xfrm rot="10800000" flipV="1">
            <a:off x="2873375" y="3217714"/>
            <a:ext cx="1003300" cy="612775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꺾인 연결선 149"/>
          <p:cNvCxnSpPr>
            <a:cxnSpLocks noChangeShapeType="1"/>
            <a:stCxn id="49" idx="2"/>
            <a:endCxn id="12" idx="3"/>
          </p:cNvCxnSpPr>
          <p:nvPr/>
        </p:nvCxnSpPr>
        <p:spPr bwMode="auto">
          <a:xfrm rot="5400000">
            <a:off x="3516312" y="3755877"/>
            <a:ext cx="569913" cy="579438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직사각형 48"/>
          <p:cNvSpPr/>
          <p:nvPr/>
        </p:nvSpPr>
        <p:spPr bwMode="auto">
          <a:xfrm>
            <a:off x="4021138" y="3641577"/>
            <a:ext cx="139700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50" name="꺾인 연결선 154"/>
          <p:cNvCxnSpPr>
            <a:cxnSpLocks noChangeShapeType="1"/>
            <a:stCxn id="51" idx="2"/>
            <a:endCxn id="14" idx="1"/>
          </p:cNvCxnSpPr>
          <p:nvPr/>
        </p:nvCxnSpPr>
        <p:spPr bwMode="auto">
          <a:xfrm rot="16200000" flipH="1">
            <a:off x="5458619" y="3761433"/>
            <a:ext cx="574675" cy="573087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직사각형 50"/>
          <p:cNvSpPr/>
          <p:nvPr/>
        </p:nvSpPr>
        <p:spPr bwMode="auto">
          <a:xfrm>
            <a:off x="5389563" y="3641577"/>
            <a:ext cx="139700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52" name="꺾인 연결선 159"/>
          <p:cNvCxnSpPr>
            <a:cxnSpLocks noChangeShapeType="1"/>
            <a:stCxn id="53" idx="3"/>
            <a:endCxn id="55" idx="0"/>
          </p:cNvCxnSpPr>
          <p:nvPr/>
        </p:nvCxnSpPr>
        <p:spPr bwMode="auto">
          <a:xfrm>
            <a:off x="5702300" y="3222477"/>
            <a:ext cx="1044575" cy="608012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직사각형 52"/>
          <p:cNvSpPr/>
          <p:nvPr/>
        </p:nvSpPr>
        <p:spPr bwMode="auto">
          <a:xfrm>
            <a:off x="5562600" y="3163739"/>
            <a:ext cx="139700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5561013" y="3224064"/>
            <a:ext cx="139700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6675438" y="3830489"/>
            <a:ext cx="141287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6610350" y="3830489"/>
            <a:ext cx="141288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57" name="꺾인 연결선 173"/>
          <p:cNvCxnSpPr>
            <a:cxnSpLocks noChangeShapeType="1"/>
            <a:stCxn id="54" idx="3"/>
            <a:endCxn id="56" idx="0"/>
          </p:cNvCxnSpPr>
          <p:nvPr/>
        </p:nvCxnSpPr>
        <p:spPr bwMode="auto">
          <a:xfrm>
            <a:off x="5700713" y="3284389"/>
            <a:ext cx="979487" cy="546100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직선 연결선 334"/>
          <p:cNvCxnSpPr>
            <a:cxnSpLocks noChangeShapeType="1"/>
            <a:stCxn id="96" idx="2"/>
            <a:endCxn id="15" idx="0"/>
          </p:cNvCxnSpPr>
          <p:nvPr/>
        </p:nvCxnSpPr>
        <p:spPr bwMode="auto">
          <a:xfrm>
            <a:off x="4786313" y="3757464"/>
            <a:ext cx="1103312" cy="1138238"/>
          </a:xfrm>
          <a:prstGeom prst="line">
            <a:avLst/>
          </a:prstGeom>
          <a:noFill/>
          <a:ln w="9525" algn="ctr">
            <a:solidFill>
              <a:srgbClr val="5E457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직선 연결선 335"/>
          <p:cNvCxnSpPr>
            <a:cxnSpLocks noChangeShapeType="1"/>
            <a:stCxn id="96" idx="2"/>
            <a:endCxn id="19" idx="0"/>
          </p:cNvCxnSpPr>
          <p:nvPr/>
        </p:nvCxnSpPr>
        <p:spPr bwMode="auto">
          <a:xfrm>
            <a:off x="4786313" y="3757464"/>
            <a:ext cx="1587" cy="1138238"/>
          </a:xfrm>
          <a:prstGeom prst="line">
            <a:avLst/>
          </a:prstGeom>
          <a:noFill/>
          <a:ln w="9525" algn="ctr">
            <a:solidFill>
              <a:srgbClr val="5E457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직사각형 59"/>
          <p:cNvSpPr/>
          <p:nvPr/>
        </p:nvSpPr>
        <p:spPr bwMode="auto">
          <a:xfrm>
            <a:off x="5608638" y="2584302"/>
            <a:ext cx="139700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61" name="꺾인 연결선 188"/>
          <p:cNvCxnSpPr>
            <a:cxnSpLocks noChangeShapeType="1"/>
            <a:stCxn id="11" idx="0"/>
          </p:cNvCxnSpPr>
          <p:nvPr/>
        </p:nvCxnSpPr>
        <p:spPr bwMode="auto">
          <a:xfrm rot="16200000" flipV="1">
            <a:off x="6853825" y="1812570"/>
            <a:ext cx="158370" cy="2343944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직사각형 61"/>
          <p:cNvSpPr/>
          <p:nvPr/>
        </p:nvSpPr>
        <p:spPr bwMode="auto">
          <a:xfrm>
            <a:off x="8056563" y="3079602"/>
            <a:ext cx="139700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7988300" y="3028802"/>
            <a:ext cx="139700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5581650" y="2854177"/>
            <a:ext cx="139700" cy="119062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581650" y="2797027"/>
            <a:ext cx="139700" cy="120650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67" name="꺾인 연결선 193"/>
          <p:cNvCxnSpPr>
            <a:cxnSpLocks noChangeShapeType="1"/>
          </p:cNvCxnSpPr>
          <p:nvPr/>
        </p:nvCxnSpPr>
        <p:spPr bwMode="auto">
          <a:xfrm rot="10800000">
            <a:off x="5721350" y="2826810"/>
            <a:ext cx="2424560" cy="237710"/>
          </a:xfrm>
          <a:prstGeom prst="bentConnector3">
            <a:avLst>
              <a:gd name="adj1" fmla="val 605"/>
            </a:avLst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직사각형 214"/>
          <p:cNvSpPr>
            <a:spLocks noChangeArrowheads="1"/>
          </p:cNvSpPr>
          <p:nvPr/>
        </p:nvSpPr>
        <p:spPr bwMode="auto">
          <a:xfrm>
            <a:off x="3173413" y="4895702"/>
            <a:ext cx="998537" cy="736600"/>
          </a:xfrm>
          <a:prstGeom prst="rect">
            <a:avLst/>
          </a:prstGeom>
          <a:solidFill>
            <a:srgbClr val="E3DED1">
              <a:lumMod val="40000"/>
              <a:lumOff val="60000"/>
            </a:srgbClr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 anchorCtr="1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검사자동화</a:t>
            </a:r>
            <a:endParaRPr kumimoji="0" lang="en-US" altLang="ko-KR" sz="105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데이터 </a:t>
            </a:r>
            <a:r>
              <a:rPr kumimoji="0" lang="en-US" altLang="ko-KR" sz="1050" b="1" kern="0" dirty="0">
                <a:solidFill>
                  <a:prstClr val="black"/>
                </a:solidFill>
                <a:latin typeface="맑은 고딕"/>
                <a:ea typeface="굴림" charset="-127"/>
              </a:rPr>
              <a:t>I/F</a:t>
            </a:r>
            <a:endParaRPr kumimoji="0" lang="ko-KR" altLang="en-US" sz="105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  <p:cxnSp>
        <p:nvCxnSpPr>
          <p:cNvPr id="69" name="직선 연결선 345"/>
          <p:cNvCxnSpPr>
            <a:cxnSpLocks noChangeShapeType="1"/>
            <a:stCxn id="96" idx="2"/>
            <a:endCxn id="68" idx="0"/>
          </p:cNvCxnSpPr>
          <p:nvPr/>
        </p:nvCxnSpPr>
        <p:spPr bwMode="auto">
          <a:xfrm flipH="1">
            <a:off x="3673475" y="3757464"/>
            <a:ext cx="1112838" cy="1138238"/>
          </a:xfrm>
          <a:prstGeom prst="line">
            <a:avLst/>
          </a:prstGeom>
          <a:noFill/>
          <a:ln w="9525" algn="ctr">
            <a:solidFill>
              <a:srgbClr val="5E457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0" name="그룹 284"/>
          <p:cNvGrpSpPr>
            <a:grpSpLocks/>
          </p:cNvGrpSpPr>
          <p:nvPr/>
        </p:nvGrpSpPr>
        <p:grpSpPr bwMode="auto">
          <a:xfrm>
            <a:off x="2216150" y="5743427"/>
            <a:ext cx="1660525" cy="711200"/>
            <a:chOff x="1578463" y="4909462"/>
            <a:chExt cx="3261881" cy="1205513"/>
          </a:xfrm>
        </p:grpSpPr>
        <p:sp>
          <p:nvSpPr>
            <p:cNvPr id="71" name="직사각형 70"/>
            <p:cNvSpPr/>
            <p:nvPr/>
          </p:nvSpPr>
          <p:spPr>
            <a:xfrm>
              <a:off x="2174085" y="4992878"/>
              <a:ext cx="810793" cy="508577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19859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2289466" y="5501455"/>
              <a:ext cx="580029" cy="201815"/>
            </a:xfrm>
            <a:prstGeom prst="triangl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19859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b="1" kern="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289466" y="5162404"/>
              <a:ext cx="212053" cy="164143"/>
            </a:xfrm>
            <a:prstGeom prst="rect">
              <a:avLst/>
            </a:prstGeom>
            <a:solidFill>
              <a:srgbClr val="0000FF"/>
            </a:solidFill>
            <a:ln w="25400" cap="flat" cmpd="sng" algn="ctr">
              <a:solidFill>
                <a:srgbClr val="F07F09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b="1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463" y="5549207"/>
              <a:ext cx="268430" cy="421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타원 74"/>
            <p:cNvSpPr/>
            <p:nvPr/>
          </p:nvSpPr>
          <p:spPr>
            <a:xfrm>
              <a:off x="2860140" y="4909462"/>
              <a:ext cx="212053" cy="191051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F07F09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b="1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76" name="꺾인 연결선 352"/>
            <p:cNvCxnSpPr>
              <a:cxnSpLocks noChangeShapeType="1"/>
              <a:stCxn id="74" idx="0"/>
              <a:endCxn id="73" idx="1"/>
            </p:cNvCxnSpPr>
            <p:nvPr/>
          </p:nvCxnSpPr>
          <p:spPr bwMode="auto">
            <a:xfrm rot="5400000" flipH="1" flipV="1">
              <a:off x="1848977" y="5109400"/>
              <a:ext cx="304070" cy="576909"/>
            </a:xfrm>
            <a:prstGeom prst="bentConnector2">
              <a:avLst/>
            </a:prstGeom>
            <a:noFill/>
            <a:ln w="9525" algn="ctr">
              <a:solidFill>
                <a:srgbClr val="F07C0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" name="TextBox 208"/>
            <p:cNvSpPr txBox="1">
              <a:spLocks noChangeArrowheads="1"/>
            </p:cNvSpPr>
            <p:nvPr/>
          </p:nvSpPr>
          <p:spPr bwMode="auto">
            <a:xfrm>
              <a:off x="2080532" y="5670979"/>
              <a:ext cx="2759812" cy="4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100" kern="0" dirty="0" smtClean="0">
                  <a:solidFill>
                    <a:prstClr val="black"/>
                  </a:solidFill>
                </a:rPr>
                <a:t>TM Inspection PC</a:t>
              </a:r>
              <a:endParaRPr lang="ko-KR" altLang="en-US" sz="1100" kern="0" dirty="0" smtClean="0">
                <a:solidFill>
                  <a:prstClr val="black"/>
                </a:solidFill>
              </a:endParaRPr>
            </a:p>
          </p:txBody>
        </p:sp>
        <p:sp>
          <p:nvSpPr>
            <p:cNvPr id="78" name="Document"/>
            <p:cNvSpPr>
              <a:spLocks noEditPoints="1" noChangeArrowheads="1"/>
            </p:cNvSpPr>
            <p:nvPr/>
          </p:nvSpPr>
          <p:spPr bwMode="auto">
            <a:xfrm flipV="1">
              <a:off x="2869494" y="5173168"/>
              <a:ext cx="165278" cy="250251"/>
            </a:xfrm>
            <a:custGeom>
              <a:avLst/>
              <a:gdLst>
                <a:gd name="T0" fmla="*/ 650600 w 21600"/>
                <a:gd name="T1" fmla="*/ 2907248 h 21600"/>
                <a:gd name="T2" fmla="*/ 5141 w 21600"/>
                <a:gd name="T3" fmla="*/ 1458064 h 21600"/>
                <a:gd name="T4" fmla="*/ 650600 w 21600"/>
                <a:gd name="T5" fmla="*/ 10886 h 21600"/>
                <a:gd name="T6" fmla="*/ 1312810 w 21600"/>
                <a:gd name="T7" fmla="*/ 1431586 h 21600"/>
                <a:gd name="T8" fmla="*/ 650600 w 21600"/>
                <a:gd name="T9" fmla="*/ 2907248 h 21600"/>
                <a:gd name="T10" fmla="*/ 0 w 21600"/>
                <a:gd name="T11" fmla="*/ 0 h 21600"/>
                <a:gd name="T12" fmla="*/ 1306402 w 21600"/>
                <a:gd name="T13" fmla="*/ 0 h 21600"/>
                <a:gd name="T14" fmla="*/ 1306402 w 21600"/>
                <a:gd name="T15" fmla="*/ 29029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977 w 21600"/>
                <a:gd name="T25" fmla="*/ 818 h 21600"/>
                <a:gd name="T26" fmla="*/ 20622 w 21600"/>
                <a:gd name="T27" fmla="*/ 1642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b="1" kern="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79" name="직선 화살표 연결선 141"/>
          <p:cNvCxnSpPr>
            <a:cxnSpLocks noChangeShapeType="1"/>
            <a:stCxn id="75" idx="6"/>
            <a:endCxn id="80" idx="1"/>
          </p:cNvCxnSpPr>
          <p:nvPr/>
        </p:nvCxnSpPr>
        <p:spPr bwMode="auto">
          <a:xfrm flipV="1">
            <a:off x="2976563" y="5619602"/>
            <a:ext cx="536575" cy="179387"/>
          </a:xfrm>
          <a:prstGeom prst="straightConnector1">
            <a:avLst/>
          </a:prstGeom>
          <a:noFill/>
          <a:ln w="9525" algn="ctr">
            <a:solidFill>
              <a:srgbClr val="5E457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Document"/>
          <p:cNvSpPr>
            <a:spLocks noEditPoints="1" noChangeArrowheads="1"/>
          </p:cNvSpPr>
          <p:nvPr/>
        </p:nvSpPr>
        <p:spPr bwMode="auto">
          <a:xfrm flipV="1">
            <a:off x="3513138" y="5552927"/>
            <a:ext cx="76200" cy="134937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81" name="TextBox 357"/>
          <p:cNvSpPr txBox="1">
            <a:spLocks noChangeArrowheads="1"/>
          </p:cNvSpPr>
          <p:nvPr/>
        </p:nvSpPr>
        <p:spPr bwMode="auto">
          <a:xfrm>
            <a:off x="2841625" y="2481114"/>
            <a:ext cx="1031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</a:rPr>
              <a:t>Prod Result</a:t>
            </a:r>
            <a:endParaRPr lang="ko-KR" altLang="en-US" sz="12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358"/>
          <p:cNvSpPr txBox="1">
            <a:spLocks noChangeArrowheads="1"/>
          </p:cNvSpPr>
          <p:nvPr/>
        </p:nvSpPr>
        <p:spPr bwMode="auto">
          <a:xfrm>
            <a:off x="3513138" y="1142852"/>
            <a:ext cx="16097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Master information</a:t>
            </a:r>
          </a:p>
          <a:p>
            <a:pPr eaLnBrk="1" hangingPunct="1"/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P/O</a:t>
            </a:r>
          </a:p>
          <a:p>
            <a:pPr eaLnBrk="1" hangingPunct="1"/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W/O</a:t>
            </a:r>
            <a:endParaRPr lang="ko-KR" altLang="en-US" sz="12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360"/>
          <p:cNvSpPr txBox="1">
            <a:spLocks noChangeArrowheads="1"/>
          </p:cNvSpPr>
          <p:nvPr/>
        </p:nvSpPr>
        <p:spPr bwMode="auto">
          <a:xfrm>
            <a:off x="5673725" y="2882752"/>
            <a:ext cx="9239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</a:rPr>
              <a:t>MES BOM</a:t>
            </a:r>
            <a:endParaRPr lang="ko-KR" altLang="en-US" sz="12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Document"/>
          <p:cNvSpPr>
            <a:spLocks noEditPoints="1" noChangeArrowheads="1"/>
          </p:cNvSpPr>
          <p:nvPr/>
        </p:nvSpPr>
        <p:spPr bwMode="auto">
          <a:xfrm flipV="1">
            <a:off x="3627438" y="5552927"/>
            <a:ext cx="76200" cy="134937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85" name="Document"/>
          <p:cNvSpPr>
            <a:spLocks noEditPoints="1" noChangeArrowheads="1"/>
          </p:cNvSpPr>
          <p:nvPr/>
        </p:nvSpPr>
        <p:spPr bwMode="auto">
          <a:xfrm flipV="1">
            <a:off x="3740150" y="5552927"/>
            <a:ext cx="76200" cy="134937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cxnSp>
        <p:nvCxnSpPr>
          <p:cNvPr id="86" name="직선 화살표 연결선 4113"/>
          <p:cNvCxnSpPr>
            <a:cxnSpLocks noChangeShapeType="1"/>
          </p:cNvCxnSpPr>
          <p:nvPr/>
        </p:nvCxnSpPr>
        <p:spPr bwMode="auto">
          <a:xfrm flipH="1">
            <a:off x="2041525" y="2027089"/>
            <a:ext cx="350838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직선 화살표 연결선 4113"/>
          <p:cNvCxnSpPr>
            <a:cxnSpLocks noChangeShapeType="1"/>
          </p:cNvCxnSpPr>
          <p:nvPr/>
        </p:nvCxnSpPr>
        <p:spPr bwMode="auto">
          <a:xfrm flipH="1">
            <a:off x="2063750" y="1585764"/>
            <a:ext cx="350838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TextBox 365"/>
          <p:cNvSpPr txBox="1">
            <a:spLocks noChangeArrowheads="1"/>
          </p:cNvSpPr>
          <p:nvPr/>
        </p:nvSpPr>
        <p:spPr bwMode="auto">
          <a:xfrm>
            <a:off x="2914650" y="3297089"/>
            <a:ext cx="10302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</a:rPr>
              <a:t>Prod Result</a:t>
            </a:r>
            <a:endParaRPr lang="ko-KR" altLang="en-US" sz="12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366"/>
          <p:cNvSpPr txBox="1">
            <a:spLocks noChangeArrowheads="1"/>
          </p:cNvSpPr>
          <p:nvPr/>
        </p:nvSpPr>
        <p:spPr bwMode="auto">
          <a:xfrm>
            <a:off x="5649913" y="3285977"/>
            <a:ext cx="1031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</a:rPr>
              <a:t>Prod Result</a:t>
            </a:r>
            <a:endParaRPr lang="ko-KR" altLang="en-US" sz="12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367"/>
          <p:cNvSpPr txBox="1">
            <a:spLocks noChangeArrowheads="1"/>
          </p:cNvSpPr>
          <p:nvPr/>
        </p:nvSpPr>
        <p:spPr bwMode="auto">
          <a:xfrm>
            <a:off x="2841625" y="2289027"/>
            <a:ext cx="1316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Daily Prod Plan</a:t>
            </a:r>
            <a:endParaRPr lang="ko-KR" altLang="en-US" sz="12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1" name="꺾인 연결선 98"/>
          <p:cNvCxnSpPr>
            <a:cxnSpLocks noChangeShapeType="1"/>
            <a:stCxn id="92" idx="2"/>
            <a:endCxn id="94" idx="3"/>
          </p:cNvCxnSpPr>
          <p:nvPr/>
        </p:nvCxnSpPr>
        <p:spPr bwMode="auto">
          <a:xfrm rot="5400000">
            <a:off x="6020595" y="1981845"/>
            <a:ext cx="411162" cy="1057275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직사각형 91"/>
          <p:cNvSpPr/>
          <p:nvPr/>
        </p:nvSpPr>
        <p:spPr bwMode="auto">
          <a:xfrm>
            <a:off x="6684963" y="2185839"/>
            <a:ext cx="139700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6619875" y="2185839"/>
            <a:ext cx="139700" cy="119063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5557838" y="2655739"/>
            <a:ext cx="139700" cy="120650"/>
          </a:xfrm>
          <a:prstGeom prst="rect">
            <a:avLst/>
          </a:prstGeom>
          <a:noFill/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92075" indent="-92075" algn="ctr" defTabSz="979488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95" name="꺾인 연결선 114"/>
          <p:cNvCxnSpPr>
            <a:cxnSpLocks noChangeShapeType="1"/>
            <a:stCxn id="93" idx="2"/>
            <a:endCxn id="60" idx="3"/>
          </p:cNvCxnSpPr>
          <p:nvPr/>
        </p:nvCxnSpPr>
        <p:spPr bwMode="auto">
          <a:xfrm rot="5400000">
            <a:off x="6049169" y="2004071"/>
            <a:ext cx="339725" cy="941387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prstDash val="sys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직사각형 208"/>
          <p:cNvSpPr>
            <a:spLocks noChangeArrowheads="1"/>
          </p:cNvSpPr>
          <p:nvPr/>
        </p:nvSpPr>
        <p:spPr bwMode="auto">
          <a:xfrm>
            <a:off x="3873500" y="2484289"/>
            <a:ext cx="1827213" cy="1273175"/>
          </a:xfrm>
          <a:prstGeom prst="rect">
            <a:avLst/>
          </a:prstGeom>
          <a:solidFill>
            <a:srgbClr val="66CCFF"/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 anchorCtr="1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 smtClean="0">
                <a:solidFill>
                  <a:prstClr val="black"/>
                </a:solidFill>
                <a:latin typeface="맑은 고딕"/>
                <a:ea typeface="굴림" charset="-127"/>
              </a:rPr>
              <a:t>MES</a:t>
            </a:r>
          </a:p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kern="0" dirty="0" smtClean="0">
                <a:solidFill>
                  <a:prstClr val="black"/>
                </a:solidFill>
                <a:latin typeface="맑은 고딕"/>
              </a:rPr>
              <a:t>(</a:t>
            </a:r>
            <a:r>
              <a:rPr kumimoji="0" lang="ko-KR" altLang="en-US" sz="1800" kern="0" dirty="0" smtClean="0">
                <a:solidFill>
                  <a:prstClr val="black"/>
                </a:solidFill>
                <a:latin typeface="맑은 고딕"/>
              </a:rPr>
              <a:t>구미</a:t>
            </a:r>
            <a:r>
              <a:rPr kumimoji="0" lang="en-US" altLang="ko-KR" sz="1800" kern="0" dirty="0" smtClean="0">
                <a:solidFill>
                  <a:prstClr val="black"/>
                </a:solidFill>
                <a:latin typeface="맑은 고딕"/>
              </a:rPr>
              <a:t>/VINA)</a:t>
            </a:r>
            <a:endParaRPr kumimoji="0" lang="ko-KR" altLang="en-US" sz="180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  <p:sp>
        <p:nvSpPr>
          <p:cNvPr id="97" name="직사각형 214"/>
          <p:cNvSpPr>
            <a:spLocks noChangeArrowheads="1"/>
          </p:cNvSpPr>
          <p:nvPr/>
        </p:nvSpPr>
        <p:spPr bwMode="auto">
          <a:xfrm>
            <a:off x="6070600" y="1312714"/>
            <a:ext cx="1330325" cy="979488"/>
          </a:xfrm>
          <a:prstGeom prst="rect">
            <a:avLst/>
          </a:prstGeom>
          <a:solidFill>
            <a:srgbClr val="CCFFFF"/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kern="0" dirty="0" smtClean="0">
                <a:solidFill>
                  <a:prstClr val="black"/>
                </a:solidFill>
                <a:latin typeface="맑은 고딕"/>
              </a:rPr>
              <a:t>HR</a:t>
            </a:r>
            <a:endParaRPr kumimoji="0" lang="ko-KR" altLang="en-US" sz="1800" b="1" kern="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  <p:sp>
        <p:nvSpPr>
          <p:cNvPr id="98" name="타원 97"/>
          <p:cNvSpPr/>
          <p:nvPr/>
        </p:nvSpPr>
        <p:spPr bwMode="auto">
          <a:xfrm>
            <a:off x="2082440" y="1196752"/>
            <a:ext cx="494296" cy="454432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marR="0" indent="-4572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charset="-127"/>
                <a:ea typeface="굴림" charset="-127"/>
              </a:rPr>
              <a:t>1</a:t>
            </a:r>
            <a:endParaRPr kumimoji="1" lang="ko-KR" altLang="en-US" sz="15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99" name="타원 98"/>
          <p:cNvSpPr/>
          <p:nvPr/>
        </p:nvSpPr>
        <p:spPr bwMode="auto">
          <a:xfrm>
            <a:off x="5889104" y="1196752"/>
            <a:ext cx="494296" cy="454432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marR="0" indent="-4572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chemeClr val="bg1"/>
                </a:solidFill>
              </a:rPr>
              <a:t>5</a:t>
            </a:r>
            <a:endParaRPr kumimoji="1" lang="ko-KR" altLang="en-US" sz="15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00" name="타원 99"/>
          <p:cNvSpPr/>
          <p:nvPr/>
        </p:nvSpPr>
        <p:spPr bwMode="auto">
          <a:xfrm>
            <a:off x="2072680" y="3717032"/>
            <a:ext cx="494296" cy="454432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marR="0" indent="-4572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charset="-127"/>
                <a:ea typeface="굴림" charset="-127"/>
              </a:rPr>
              <a:t>2</a:t>
            </a:r>
            <a:endParaRPr kumimoji="1" lang="ko-KR" altLang="en-US" sz="15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01" name="타원 100"/>
          <p:cNvSpPr/>
          <p:nvPr/>
        </p:nvSpPr>
        <p:spPr bwMode="auto">
          <a:xfrm>
            <a:off x="7267016" y="2924944"/>
            <a:ext cx="494296" cy="454432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marR="0" indent="-4572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charset="-127"/>
                <a:ea typeface="굴림" charset="-127"/>
              </a:rPr>
              <a:t>4</a:t>
            </a:r>
            <a:endParaRPr kumimoji="1" lang="ko-KR" altLang="en-US" sz="15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02" name="타원 101"/>
          <p:cNvSpPr/>
          <p:nvPr/>
        </p:nvSpPr>
        <p:spPr bwMode="auto">
          <a:xfrm>
            <a:off x="5970872" y="3766656"/>
            <a:ext cx="494296" cy="454432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marR="0" indent="-4572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charset="-127"/>
                <a:ea typeface="굴림" charset="-127"/>
              </a:rPr>
              <a:t>3</a:t>
            </a:r>
            <a:endParaRPr kumimoji="1" lang="ko-KR" altLang="en-US" sz="15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7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41" descr="사람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4027" y="2022377"/>
            <a:ext cx="632590" cy="60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3" name="Picture 41" descr="사람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2464" y="3239856"/>
            <a:ext cx="632590" cy="60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1" name="Picture 10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560" y="689938"/>
            <a:ext cx="861994" cy="6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7" name="Rectangle 44" descr="넓은 눈금"/>
          <p:cNvSpPr>
            <a:spLocks noChangeArrowheads="1"/>
          </p:cNvSpPr>
          <p:nvPr/>
        </p:nvSpPr>
        <p:spPr bwMode="auto">
          <a:xfrm>
            <a:off x="2512551" y="690549"/>
            <a:ext cx="986837" cy="60188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366" tIns="45184" rIns="90366" bIns="45184" anchor="ctr"/>
          <a:lstStyle/>
          <a:p>
            <a:pPr algn="ctr" defTabSz="955445" eaLnBrk="0" fontAlgn="ctr" hangingPunct="0">
              <a:buSzPct val="75000"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수검대기</a:t>
            </a: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201" name="표 2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87486"/>
              </p:ext>
            </p:extLst>
          </p:nvPr>
        </p:nvGraphicFramePr>
        <p:xfrm>
          <a:off x="144561" y="1290759"/>
          <a:ext cx="98615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구매업체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(WMS)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바코드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부착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거래명세서 발행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2" name="순서도: 문서 201"/>
          <p:cNvSpPr>
            <a:spLocks noChangeArrowheads="1"/>
          </p:cNvSpPr>
          <p:nvPr/>
        </p:nvSpPr>
        <p:spPr bwMode="auto">
          <a:xfrm>
            <a:off x="143879" y="694242"/>
            <a:ext cx="986837" cy="594502"/>
          </a:xfrm>
          <a:prstGeom prst="flowChartDocument">
            <a:avLst/>
          </a:prstGeom>
          <a:solidFill>
            <a:schemeClr val="accent4">
              <a:lumMod val="40000"/>
              <a:lumOff val="6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366" tIns="45184" rIns="90366" bIns="45184" anchor="ctr"/>
          <a:lstStyle>
            <a:defPPr>
              <a:defRPr lang="ko-KR"/>
            </a:defPPr>
            <a:lvl1pPr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131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262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392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523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5654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2785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199914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045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55445">
              <a:lnSpc>
                <a:spcPct val="100000"/>
              </a:lnSpc>
            </a:pP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납입지시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0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851" y="597074"/>
            <a:ext cx="534959" cy="23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3" name="순서도: 문서 202"/>
          <p:cNvSpPr>
            <a:spLocks noChangeArrowheads="1"/>
          </p:cNvSpPr>
          <p:nvPr/>
        </p:nvSpPr>
        <p:spPr bwMode="auto">
          <a:xfrm>
            <a:off x="3701690" y="694242"/>
            <a:ext cx="986837" cy="594502"/>
          </a:xfrm>
          <a:prstGeom prst="flowChartDocumen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366" tIns="45184" rIns="90366" bIns="45184" anchor="ctr"/>
          <a:lstStyle>
            <a:defPPr>
              <a:defRPr lang="ko-KR"/>
            </a:defPPr>
            <a:lvl1pPr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131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262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392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523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5654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2785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199914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045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55445">
              <a:lnSpc>
                <a:spcPct val="100000"/>
              </a:lnSpc>
            </a:pP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수입검사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7" name="Rectangle 44" descr="넓은 눈금"/>
          <p:cNvSpPr>
            <a:spLocks noChangeArrowheads="1"/>
          </p:cNvSpPr>
          <p:nvPr/>
        </p:nvSpPr>
        <p:spPr bwMode="auto">
          <a:xfrm>
            <a:off x="4881534" y="690549"/>
            <a:ext cx="986837" cy="60188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366" tIns="45184" rIns="90366" bIns="45184" anchor="ctr"/>
          <a:lstStyle/>
          <a:p>
            <a:pPr algn="ctr" defTabSz="955445" eaLnBrk="0" fontAlgn="ctr" hangingPunct="0">
              <a:buSzPct val="75000"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입고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대기</a:t>
            </a: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2" name="순서도: 문서 211"/>
          <p:cNvSpPr>
            <a:spLocks noChangeArrowheads="1"/>
          </p:cNvSpPr>
          <p:nvPr/>
        </p:nvSpPr>
        <p:spPr bwMode="auto">
          <a:xfrm>
            <a:off x="8775285" y="694242"/>
            <a:ext cx="986837" cy="594502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366" tIns="45184" rIns="90366" bIns="45184" anchor="ctr"/>
          <a:lstStyle>
            <a:defPPr>
              <a:defRPr lang="ko-KR"/>
            </a:defPPr>
            <a:lvl1pPr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131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262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392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523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5654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2785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199914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045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55445">
              <a:lnSpc>
                <a:spcPct val="100000"/>
              </a:lnSpc>
            </a:pP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자재출고 의뢰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Program Files\Microsoft Office\MEDIA\CAGCAT10\j0187423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116" y="662468"/>
            <a:ext cx="980158" cy="65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325613" y="1037742"/>
            <a:ext cx="439004" cy="245151"/>
          </a:xfrm>
          <a:prstGeom prst="rect">
            <a:avLst/>
          </a:prstGeom>
          <a:solidFill>
            <a:schemeClr val="bg1"/>
          </a:solidFill>
        </p:spPr>
        <p:txBody>
          <a:bodyPr wrap="none" lIns="90366" tIns="45184" rIns="90366" bIns="45184" rtlCol="0">
            <a:spAutoFit/>
          </a:bodyPr>
          <a:lstStyle/>
          <a:p>
            <a:pPr defTabSz="955445"/>
            <a:r>
              <a:rPr lang="ko-KR" altLang="en-US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입고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7977894" y="519565"/>
            <a:ext cx="438977" cy="245139"/>
          </a:xfrm>
          <a:prstGeom prst="rect">
            <a:avLst/>
          </a:prstGeom>
          <a:solidFill>
            <a:schemeClr val="bg1"/>
          </a:solidFill>
        </p:spPr>
        <p:txBody>
          <a:bodyPr wrap="none" lIns="90366" tIns="45184" rIns="90366" bIns="45184" rtlCol="0">
            <a:spAutoFit/>
          </a:bodyPr>
          <a:lstStyle/>
          <a:p>
            <a:pPr algn="ctr" defTabSz="955445"/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출고</a:t>
            </a:r>
            <a:endParaRPr lang="en-US" altLang="ko-KR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3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2494506" y="493865"/>
            <a:ext cx="251195" cy="400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4" name="AutoShape 11"/>
          <p:cNvSpPr>
            <a:spLocks noChangeArrowheads="1"/>
          </p:cNvSpPr>
          <p:nvPr/>
        </p:nvSpPr>
        <p:spPr bwMode="auto">
          <a:xfrm>
            <a:off x="42967" y="1969593"/>
            <a:ext cx="880828" cy="2444043"/>
          </a:xfrm>
          <a:prstGeom prst="roundRect">
            <a:avLst>
              <a:gd name="adj" fmla="val 1764"/>
            </a:avLst>
          </a:prstGeom>
          <a:gradFill>
            <a:gsLst>
              <a:gs pos="40000">
                <a:schemeClr val="accent1">
                  <a:lumMod val="20000"/>
                  <a:lumOff val="80000"/>
                </a:schemeClr>
              </a:gs>
              <a:gs pos="2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  <a:gs pos="6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lIns="35577" tIns="35577" rIns="35577" bIns="35577" anchor="ctr"/>
          <a:lstStyle/>
          <a:p>
            <a:pPr algn="ctr" defTabSz="955445" eaLnBrk="0" fontAlgn="ctr" hangingPunct="0">
              <a:lnSpc>
                <a:spcPct val="20000"/>
              </a:lnSpc>
              <a:spcBef>
                <a:spcPct val="150000"/>
              </a:spcBef>
              <a:buSzPct val="75000"/>
            </a:pPr>
            <a:r>
              <a:rPr lang="en-US" altLang="ko-KR" sz="1000" dirty="0">
                <a:solidFill>
                  <a:prstClr val="black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UNIT </a:t>
            </a:r>
            <a:r>
              <a:rPr lang="ko-KR" altLang="en-US" sz="1000" dirty="0" smtClean="0">
                <a:solidFill>
                  <a:prstClr val="black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생산</a:t>
            </a:r>
            <a:endParaRPr lang="en-US" altLang="ko-KR" sz="1000" dirty="0">
              <a:solidFill>
                <a:prstClr val="black"/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255" name="AutoShape 11"/>
          <p:cNvSpPr>
            <a:spLocks noChangeArrowheads="1"/>
          </p:cNvSpPr>
          <p:nvPr/>
        </p:nvSpPr>
        <p:spPr bwMode="auto">
          <a:xfrm>
            <a:off x="42967" y="4428521"/>
            <a:ext cx="880828" cy="2195349"/>
          </a:xfrm>
          <a:prstGeom prst="roundRect">
            <a:avLst>
              <a:gd name="adj" fmla="val 1764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40000">
                <a:schemeClr val="accent6">
                  <a:lumMod val="40000"/>
                  <a:lumOff val="60000"/>
                </a:schemeClr>
              </a:gs>
              <a:gs pos="99000">
                <a:schemeClr val="accent6">
                  <a:lumMod val="60000"/>
                  <a:lumOff val="40000"/>
                </a:schemeClr>
              </a:gs>
              <a:gs pos="60000">
                <a:schemeClr val="accent6">
                  <a:lumMod val="40000"/>
                  <a:lumOff val="60000"/>
                </a:schemeClr>
              </a:gs>
            </a:gsLst>
            <a:lin ang="5400000" scaled="0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lIns="35577" tIns="35577" rIns="35577" bIns="35577" anchor="ctr"/>
          <a:lstStyle/>
          <a:p>
            <a:pPr algn="ctr" defTabSz="955445" eaLnBrk="0" fontAlgn="ctr" hangingPunct="0">
              <a:lnSpc>
                <a:spcPct val="20000"/>
              </a:lnSpc>
              <a:spcBef>
                <a:spcPct val="150000"/>
              </a:spcBef>
              <a:buSzPct val="75000"/>
            </a:pPr>
            <a:r>
              <a:rPr lang="ko-KR" altLang="en-US" sz="1000" dirty="0" smtClean="0">
                <a:solidFill>
                  <a:prstClr val="black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시스템생산</a:t>
            </a:r>
            <a:endParaRPr lang="en-US" altLang="ko-KR" sz="1000" dirty="0">
              <a:solidFill>
                <a:prstClr val="black"/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aphicFrame>
        <p:nvGraphicFramePr>
          <p:cNvPr id="258" name="표 2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638635"/>
              </p:ext>
            </p:extLst>
          </p:nvPr>
        </p:nvGraphicFramePr>
        <p:xfrm>
          <a:off x="1070719" y="3931605"/>
          <a:ext cx="1423786" cy="42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분배자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분배 시작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 바코드 관리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6" name="표 2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450845"/>
              </p:ext>
            </p:extLst>
          </p:nvPr>
        </p:nvGraphicFramePr>
        <p:xfrm>
          <a:off x="2513233" y="1290759"/>
          <a:ext cx="98615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수입검사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(WMS)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수검이동시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바코드 스캔 후 수검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4" name="표 2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07542"/>
              </p:ext>
            </p:extLst>
          </p:nvPr>
        </p:nvGraphicFramePr>
        <p:xfrm>
          <a:off x="3710712" y="1290759"/>
          <a:ext cx="986155" cy="66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수입검사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(ERP)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全 자재 검사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검사결과 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ERP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UP</a:t>
                      </a:r>
                    </a:p>
                    <a:p>
                      <a:pPr latinLnBrk="1"/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입고대기 이동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4" name="표 2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202108"/>
              </p:ext>
            </p:extLst>
          </p:nvPr>
        </p:nvGraphicFramePr>
        <p:xfrm>
          <a:off x="4881222" y="1290759"/>
          <a:ext cx="986155" cy="66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자재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(WMS)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입고 시 바코드 스캔 후 로케이션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 및 이동 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6" name="표 2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622050"/>
              </p:ext>
            </p:extLst>
          </p:nvPr>
        </p:nvGraphicFramePr>
        <p:xfrm>
          <a:off x="6101447" y="1290759"/>
          <a:ext cx="98615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자재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(WMS)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박스 바코드 확인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후 입고 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7" name="표 2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61044"/>
              </p:ext>
            </p:extLst>
          </p:nvPr>
        </p:nvGraphicFramePr>
        <p:xfrm>
          <a:off x="8772162" y="1290759"/>
          <a:ext cx="98615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생산분배자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생산 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일전 의뢰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09101" y="455672"/>
            <a:ext cx="534959" cy="23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39" name="표 2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09972"/>
              </p:ext>
            </p:extLst>
          </p:nvPr>
        </p:nvGraphicFramePr>
        <p:xfrm>
          <a:off x="7272500" y="1290759"/>
          <a:ext cx="98615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자재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(WMS)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자재 바코드부착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출고전표발행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5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6065587" y="493865"/>
            <a:ext cx="251195" cy="400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Picture 45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589219" y="475092"/>
            <a:ext cx="395528" cy="33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3" name="TextBox 292"/>
          <p:cNvSpPr txBox="1"/>
          <p:nvPr/>
        </p:nvSpPr>
        <p:spPr>
          <a:xfrm>
            <a:off x="4114473" y="3639994"/>
            <a:ext cx="695484" cy="245151"/>
          </a:xfrm>
          <a:prstGeom prst="rect">
            <a:avLst/>
          </a:prstGeom>
          <a:solidFill>
            <a:schemeClr val="bg1"/>
          </a:solidFill>
        </p:spPr>
        <p:txBody>
          <a:bodyPr wrap="none" lIns="90366" tIns="45184" rIns="90366" bIns="45184" rtlCol="0">
            <a:spAutoFit/>
          </a:bodyPr>
          <a:lstStyle/>
          <a:p>
            <a:pPr defTabSz="955445"/>
            <a:r>
              <a:rPr lang="ko-KR" altLang="en-US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모듈검사</a:t>
            </a:r>
          </a:p>
        </p:txBody>
      </p:sp>
      <p:graphicFrame>
        <p:nvGraphicFramePr>
          <p:cNvPr id="323" name="표 3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870569"/>
              </p:ext>
            </p:extLst>
          </p:nvPr>
        </p:nvGraphicFramePr>
        <p:xfrm>
          <a:off x="4006082" y="3877771"/>
          <a:ext cx="1025432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시작스캔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공수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실적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/ERP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재고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4" name="Picture 166" descr="핸드 스캐너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70320" y="3325338"/>
            <a:ext cx="261194" cy="426762"/>
          </a:xfrm>
          <a:prstGeom prst="rect">
            <a:avLst/>
          </a:prstGeom>
          <a:noFill/>
        </p:spPr>
      </p:pic>
      <p:graphicFrame>
        <p:nvGraphicFramePr>
          <p:cNvPr id="343" name="표 3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23032"/>
              </p:ext>
            </p:extLst>
          </p:nvPr>
        </p:nvGraphicFramePr>
        <p:xfrm>
          <a:off x="2804347" y="2677113"/>
          <a:ext cx="105306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–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분배센터차감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실적입력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4" name="Picture 166" descr="핸드 스캐너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00787" y="2143988"/>
            <a:ext cx="261194" cy="426762"/>
          </a:xfrm>
          <a:prstGeom prst="rect">
            <a:avLst/>
          </a:prstGeom>
          <a:noFill/>
        </p:spPr>
      </p:pic>
      <p:pic>
        <p:nvPicPr>
          <p:cNvPr id="366" name="Picture 144" descr="수리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1825" y="2179550"/>
            <a:ext cx="673994" cy="33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7" name="Picture 153" descr="사람4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9642" y="5327940"/>
            <a:ext cx="548387" cy="524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Text Box 145"/>
          <p:cNvSpPr txBox="1">
            <a:spLocks noChangeArrowheads="1"/>
          </p:cNvSpPr>
          <p:nvPr/>
        </p:nvSpPr>
        <p:spPr bwMode="auto">
          <a:xfrm>
            <a:off x="3517441" y="5739075"/>
            <a:ext cx="986837" cy="2451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90355" tIns="45179" rIns="90355" bIns="45179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55445" latinLnBrk="0">
              <a:spcBef>
                <a:spcPct val="5000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S2 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검사</a:t>
            </a:r>
          </a:p>
        </p:txBody>
      </p:sp>
      <p:graphicFrame>
        <p:nvGraphicFramePr>
          <p:cNvPr id="370" name="표 3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46220"/>
              </p:ext>
            </p:extLst>
          </p:nvPr>
        </p:nvGraphicFramePr>
        <p:xfrm>
          <a:off x="3529727" y="5999981"/>
          <a:ext cx="105306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시작스캔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공수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실적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/ERP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재고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48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9542110" y="2725690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0" name="Rectangle 44" descr="넓은 눈금"/>
          <p:cNvSpPr>
            <a:spLocks noChangeArrowheads="1"/>
          </p:cNvSpPr>
          <p:nvPr/>
        </p:nvSpPr>
        <p:spPr bwMode="auto">
          <a:xfrm>
            <a:off x="7211230" y="5534100"/>
            <a:ext cx="986837" cy="425273"/>
          </a:xfrm>
          <a:prstGeom prst="rect">
            <a:avLst/>
          </a:prstGeom>
          <a:pattFill prst="lgGrid">
            <a:fgClr>
              <a:srgbClr val="FF0000"/>
            </a:fgClr>
            <a:bgClr>
              <a:schemeClr val="bg1"/>
            </a:bgClr>
          </a:patt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366" tIns="45184" rIns="90366" bIns="45184" anchor="ctr"/>
          <a:lstStyle/>
          <a:p>
            <a:pPr algn="ctr" defTabSz="955445" eaLnBrk="0" fontAlgn="ctr" hangingPunct="0">
              <a:buSzPct val="75000"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고온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에이징</a:t>
            </a: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651" name="표 6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653980"/>
              </p:ext>
            </p:extLst>
          </p:nvPr>
        </p:nvGraphicFramePr>
        <p:xfrm>
          <a:off x="7178116" y="6009287"/>
          <a:ext cx="1053065" cy="66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시스템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결과 자동 이관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입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출고 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PDA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등록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22" name="Group 9"/>
          <p:cNvGrpSpPr>
            <a:grpSpLocks/>
          </p:cNvGrpSpPr>
          <p:nvPr/>
        </p:nvGrpSpPr>
        <p:grpSpPr bwMode="auto">
          <a:xfrm>
            <a:off x="1076991" y="3298625"/>
            <a:ext cx="1394221" cy="630673"/>
            <a:chOff x="2764" y="1238"/>
            <a:chExt cx="338" cy="369"/>
          </a:xfrm>
        </p:grpSpPr>
        <p:sp>
          <p:nvSpPr>
            <p:cNvPr id="427" name="Line 10"/>
            <p:cNvSpPr>
              <a:spLocks noChangeShapeType="1"/>
            </p:cNvSpPr>
            <p:nvPr/>
          </p:nvSpPr>
          <p:spPr bwMode="auto">
            <a:xfrm>
              <a:off x="2764" y="1558"/>
              <a:ext cx="332" cy="2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428" name="Line 11"/>
            <p:cNvSpPr>
              <a:spLocks noChangeShapeType="1"/>
            </p:cNvSpPr>
            <p:nvPr/>
          </p:nvSpPr>
          <p:spPr bwMode="auto">
            <a:xfrm>
              <a:off x="2764" y="1382"/>
              <a:ext cx="332" cy="5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grpSp>
          <p:nvGrpSpPr>
            <p:cNvPr id="429" name="Group 12"/>
            <p:cNvGrpSpPr>
              <a:grpSpLocks/>
            </p:cNvGrpSpPr>
            <p:nvPr/>
          </p:nvGrpSpPr>
          <p:grpSpPr bwMode="auto">
            <a:xfrm>
              <a:off x="2783" y="1243"/>
              <a:ext cx="83" cy="124"/>
              <a:chOff x="2028" y="2245"/>
              <a:chExt cx="71" cy="73"/>
            </a:xfrm>
          </p:grpSpPr>
          <p:grpSp>
            <p:nvGrpSpPr>
              <p:cNvPr id="457" name="Group 13"/>
              <p:cNvGrpSpPr>
                <a:grpSpLocks/>
              </p:cNvGrpSpPr>
              <p:nvPr/>
            </p:nvGrpSpPr>
            <p:grpSpPr bwMode="auto">
              <a:xfrm>
                <a:off x="2028" y="2280"/>
                <a:ext cx="71" cy="38"/>
                <a:chOff x="2028" y="2280"/>
                <a:chExt cx="71" cy="38"/>
              </a:xfrm>
            </p:grpSpPr>
            <p:sp>
              <p:nvSpPr>
                <p:cNvPr id="461" name="Rectangle 14"/>
                <p:cNvSpPr>
                  <a:spLocks noChangeArrowheads="1"/>
                </p:cNvSpPr>
                <p:nvPr/>
              </p:nvSpPr>
              <p:spPr bwMode="auto">
                <a:xfrm>
                  <a:off x="2063" y="2280"/>
                  <a:ext cx="36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462" name="Rectangle 15"/>
                <p:cNvSpPr>
                  <a:spLocks noChangeArrowheads="1"/>
                </p:cNvSpPr>
                <p:nvPr/>
              </p:nvSpPr>
              <p:spPr bwMode="auto">
                <a:xfrm>
                  <a:off x="2028" y="2280"/>
                  <a:ext cx="35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458" name="Group 16"/>
              <p:cNvGrpSpPr>
                <a:grpSpLocks/>
              </p:cNvGrpSpPr>
              <p:nvPr/>
            </p:nvGrpSpPr>
            <p:grpSpPr bwMode="auto">
              <a:xfrm>
                <a:off x="2028" y="2245"/>
                <a:ext cx="71" cy="35"/>
                <a:chOff x="2028" y="2245"/>
                <a:chExt cx="71" cy="35"/>
              </a:xfrm>
            </p:grpSpPr>
            <p:sp>
              <p:nvSpPr>
                <p:cNvPr id="459" name="Rectangle 17"/>
                <p:cNvSpPr>
                  <a:spLocks noChangeArrowheads="1"/>
                </p:cNvSpPr>
                <p:nvPr/>
              </p:nvSpPr>
              <p:spPr bwMode="auto">
                <a:xfrm>
                  <a:off x="2063" y="2245"/>
                  <a:ext cx="36" cy="35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460" name="Rectangle 18"/>
                <p:cNvSpPr>
                  <a:spLocks noChangeArrowheads="1"/>
                </p:cNvSpPr>
                <p:nvPr/>
              </p:nvSpPr>
              <p:spPr bwMode="auto">
                <a:xfrm>
                  <a:off x="2028" y="2245"/>
                  <a:ext cx="35" cy="35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</p:grpSp>
        <p:grpSp>
          <p:nvGrpSpPr>
            <p:cNvPr id="430" name="Group 19"/>
            <p:cNvGrpSpPr>
              <a:grpSpLocks/>
            </p:cNvGrpSpPr>
            <p:nvPr/>
          </p:nvGrpSpPr>
          <p:grpSpPr bwMode="auto">
            <a:xfrm>
              <a:off x="2891" y="1414"/>
              <a:ext cx="82" cy="134"/>
              <a:chOff x="2121" y="2346"/>
              <a:chExt cx="70" cy="79"/>
            </a:xfrm>
          </p:grpSpPr>
          <p:grpSp>
            <p:nvGrpSpPr>
              <p:cNvPr id="451" name="Group 20"/>
              <p:cNvGrpSpPr>
                <a:grpSpLocks/>
              </p:cNvGrpSpPr>
              <p:nvPr/>
            </p:nvGrpSpPr>
            <p:grpSpPr bwMode="auto">
              <a:xfrm>
                <a:off x="2121" y="2387"/>
                <a:ext cx="70" cy="38"/>
                <a:chOff x="2121" y="2387"/>
                <a:chExt cx="70" cy="38"/>
              </a:xfrm>
            </p:grpSpPr>
            <p:sp>
              <p:nvSpPr>
                <p:cNvPr id="455" name="Rectangle 21"/>
                <p:cNvSpPr>
                  <a:spLocks noChangeArrowheads="1"/>
                </p:cNvSpPr>
                <p:nvPr/>
              </p:nvSpPr>
              <p:spPr bwMode="auto">
                <a:xfrm>
                  <a:off x="2159" y="2387"/>
                  <a:ext cx="32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456" name="Rectangle 22"/>
                <p:cNvSpPr>
                  <a:spLocks noChangeArrowheads="1"/>
                </p:cNvSpPr>
                <p:nvPr/>
              </p:nvSpPr>
              <p:spPr bwMode="auto">
                <a:xfrm>
                  <a:off x="2121" y="2387"/>
                  <a:ext cx="38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452" name="Group 23"/>
              <p:cNvGrpSpPr>
                <a:grpSpLocks/>
              </p:cNvGrpSpPr>
              <p:nvPr/>
            </p:nvGrpSpPr>
            <p:grpSpPr bwMode="auto">
              <a:xfrm>
                <a:off x="2121" y="2346"/>
                <a:ext cx="70" cy="41"/>
                <a:chOff x="2121" y="2346"/>
                <a:chExt cx="70" cy="41"/>
              </a:xfrm>
            </p:grpSpPr>
            <p:sp>
              <p:nvSpPr>
                <p:cNvPr id="453" name="Rectangle 24"/>
                <p:cNvSpPr>
                  <a:spLocks noChangeArrowheads="1"/>
                </p:cNvSpPr>
                <p:nvPr/>
              </p:nvSpPr>
              <p:spPr bwMode="auto">
                <a:xfrm>
                  <a:off x="2159" y="2346"/>
                  <a:ext cx="32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454" name="Rectangle 25"/>
                <p:cNvSpPr>
                  <a:spLocks noChangeArrowheads="1"/>
                </p:cNvSpPr>
                <p:nvPr/>
              </p:nvSpPr>
              <p:spPr bwMode="auto">
                <a:xfrm>
                  <a:off x="2121" y="2346"/>
                  <a:ext cx="38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</p:grpSp>
        <p:grpSp>
          <p:nvGrpSpPr>
            <p:cNvPr id="431" name="Group 26"/>
            <p:cNvGrpSpPr>
              <a:grpSpLocks/>
            </p:cNvGrpSpPr>
            <p:nvPr/>
          </p:nvGrpSpPr>
          <p:grpSpPr bwMode="auto">
            <a:xfrm>
              <a:off x="3004" y="1414"/>
              <a:ext cx="82" cy="134"/>
              <a:chOff x="2217" y="2346"/>
              <a:chExt cx="70" cy="79"/>
            </a:xfrm>
          </p:grpSpPr>
          <p:grpSp>
            <p:nvGrpSpPr>
              <p:cNvPr id="445" name="Group 27"/>
              <p:cNvGrpSpPr>
                <a:grpSpLocks/>
              </p:cNvGrpSpPr>
              <p:nvPr/>
            </p:nvGrpSpPr>
            <p:grpSpPr bwMode="auto">
              <a:xfrm>
                <a:off x="2217" y="2387"/>
                <a:ext cx="70" cy="38"/>
                <a:chOff x="2217" y="2387"/>
                <a:chExt cx="70" cy="38"/>
              </a:xfrm>
            </p:grpSpPr>
            <p:sp>
              <p:nvSpPr>
                <p:cNvPr id="449" name="Rectangle 28"/>
                <p:cNvSpPr>
                  <a:spLocks noChangeArrowheads="1"/>
                </p:cNvSpPr>
                <p:nvPr/>
              </p:nvSpPr>
              <p:spPr bwMode="auto">
                <a:xfrm>
                  <a:off x="2252" y="2387"/>
                  <a:ext cx="35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450" name="Rectangle 29"/>
                <p:cNvSpPr>
                  <a:spLocks noChangeArrowheads="1"/>
                </p:cNvSpPr>
                <p:nvPr/>
              </p:nvSpPr>
              <p:spPr bwMode="auto">
                <a:xfrm>
                  <a:off x="2217" y="2387"/>
                  <a:ext cx="35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446" name="Group 30"/>
              <p:cNvGrpSpPr>
                <a:grpSpLocks/>
              </p:cNvGrpSpPr>
              <p:nvPr/>
            </p:nvGrpSpPr>
            <p:grpSpPr bwMode="auto">
              <a:xfrm>
                <a:off x="2217" y="2346"/>
                <a:ext cx="70" cy="41"/>
                <a:chOff x="2217" y="2346"/>
                <a:chExt cx="70" cy="41"/>
              </a:xfrm>
            </p:grpSpPr>
            <p:sp>
              <p:nvSpPr>
                <p:cNvPr id="447" name="Rectangle 31"/>
                <p:cNvSpPr>
                  <a:spLocks noChangeArrowheads="1"/>
                </p:cNvSpPr>
                <p:nvPr/>
              </p:nvSpPr>
              <p:spPr bwMode="auto">
                <a:xfrm>
                  <a:off x="2252" y="2346"/>
                  <a:ext cx="35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448" name="Rectangle 32"/>
                <p:cNvSpPr>
                  <a:spLocks noChangeArrowheads="1"/>
                </p:cNvSpPr>
                <p:nvPr/>
              </p:nvSpPr>
              <p:spPr bwMode="auto">
                <a:xfrm>
                  <a:off x="2217" y="2346"/>
                  <a:ext cx="35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</p:grpSp>
        <p:grpSp>
          <p:nvGrpSpPr>
            <p:cNvPr id="432" name="Group 33"/>
            <p:cNvGrpSpPr>
              <a:grpSpLocks/>
            </p:cNvGrpSpPr>
            <p:nvPr/>
          </p:nvGrpSpPr>
          <p:grpSpPr bwMode="auto">
            <a:xfrm>
              <a:off x="2779" y="1414"/>
              <a:ext cx="87" cy="134"/>
              <a:chOff x="2025" y="2346"/>
              <a:chExt cx="74" cy="79"/>
            </a:xfrm>
          </p:grpSpPr>
          <p:grpSp>
            <p:nvGrpSpPr>
              <p:cNvPr id="439" name="Group 34"/>
              <p:cNvGrpSpPr>
                <a:grpSpLocks/>
              </p:cNvGrpSpPr>
              <p:nvPr/>
            </p:nvGrpSpPr>
            <p:grpSpPr bwMode="auto">
              <a:xfrm>
                <a:off x="2025" y="2387"/>
                <a:ext cx="74" cy="38"/>
                <a:chOff x="2025" y="2387"/>
                <a:chExt cx="74" cy="38"/>
              </a:xfrm>
            </p:grpSpPr>
            <p:sp>
              <p:nvSpPr>
                <p:cNvPr id="443" name="Rectangle 35"/>
                <p:cNvSpPr>
                  <a:spLocks noChangeArrowheads="1"/>
                </p:cNvSpPr>
                <p:nvPr/>
              </p:nvSpPr>
              <p:spPr bwMode="auto">
                <a:xfrm>
                  <a:off x="2063" y="2387"/>
                  <a:ext cx="36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444" name="Rectangle 36"/>
                <p:cNvSpPr>
                  <a:spLocks noChangeArrowheads="1"/>
                </p:cNvSpPr>
                <p:nvPr/>
              </p:nvSpPr>
              <p:spPr bwMode="auto">
                <a:xfrm>
                  <a:off x="2025" y="2387"/>
                  <a:ext cx="38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440" name="Group 37"/>
              <p:cNvGrpSpPr>
                <a:grpSpLocks/>
              </p:cNvGrpSpPr>
              <p:nvPr/>
            </p:nvGrpSpPr>
            <p:grpSpPr bwMode="auto">
              <a:xfrm>
                <a:off x="2025" y="2346"/>
                <a:ext cx="74" cy="41"/>
                <a:chOff x="2025" y="2346"/>
                <a:chExt cx="74" cy="41"/>
              </a:xfrm>
            </p:grpSpPr>
            <p:sp>
              <p:nvSpPr>
                <p:cNvPr id="441" name="Rectangle 38"/>
                <p:cNvSpPr>
                  <a:spLocks noChangeArrowheads="1"/>
                </p:cNvSpPr>
                <p:nvPr/>
              </p:nvSpPr>
              <p:spPr bwMode="auto">
                <a:xfrm>
                  <a:off x="2063" y="2346"/>
                  <a:ext cx="36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442" name="Rectangle 39"/>
                <p:cNvSpPr>
                  <a:spLocks noChangeArrowheads="1"/>
                </p:cNvSpPr>
                <p:nvPr/>
              </p:nvSpPr>
              <p:spPr bwMode="auto">
                <a:xfrm>
                  <a:off x="2025" y="2346"/>
                  <a:ext cx="38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</p:grpSp>
        <p:sp>
          <p:nvSpPr>
            <p:cNvPr id="433" name="Rectangle 40"/>
            <p:cNvSpPr>
              <a:spLocks noChangeArrowheads="1"/>
            </p:cNvSpPr>
            <p:nvPr/>
          </p:nvSpPr>
          <p:spPr bwMode="auto">
            <a:xfrm>
              <a:off x="2936" y="1302"/>
              <a:ext cx="37" cy="65"/>
            </a:xfrm>
            <a:prstGeom prst="rect">
              <a:avLst/>
            </a:prstGeom>
            <a:solidFill>
              <a:srgbClr val="00CC99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434" name="Rectangle 41"/>
            <p:cNvSpPr>
              <a:spLocks noChangeArrowheads="1"/>
            </p:cNvSpPr>
            <p:nvPr/>
          </p:nvSpPr>
          <p:spPr bwMode="auto">
            <a:xfrm>
              <a:off x="2891" y="1302"/>
              <a:ext cx="45" cy="65"/>
            </a:xfrm>
            <a:prstGeom prst="rect">
              <a:avLst/>
            </a:prstGeom>
            <a:solidFill>
              <a:srgbClr val="00CC99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435" name="Line 42"/>
            <p:cNvSpPr>
              <a:spLocks noChangeShapeType="1"/>
            </p:cNvSpPr>
            <p:nvPr/>
          </p:nvSpPr>
          <p:spPr bwMode="auto">
            <a:xfrm>
              <a:off x="2769" y="1238"/>
              <a:ext cx="1" cy="369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436" name="Line 43"/>
            <p:cNvSpPr>
              <a:spLocks noChangeShapeType="1"/>
            </p:cNvSpPr>
            <p:nvPr/>
          </p:nvSpPr>
          <p:spPr bwMode="auto">
            <a:xfrm>
              <a:off x="2876" y="1238"/>
              <a:ext cx="1" cy="369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437" name="Line 44"/>
            <p:cNvSpPr>
              <a:spLocks noChangeShapeType="1"/>
            </p:cNvSpPr>
            <p:nvPr/>
          </p:nvSpPr>
          <p:spPr bwMode="auto">
            <a:xfrm>
              <a:off x="2989" y="1238"/>
              <a:ext cx="1" cy="369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438" name="Line 45"/>
            <p:cNvSpPr>
              <a:spLocks noChangeShapeType="1"/>
            </p:cNvSpPr>
            <p:nvPr/>
          </p:nvSpPr>
          <p:spPr bwMode="auto">
            <a:xfrm>
              <a:off x="3101" y="1238"/>
              <a:ext cx="1" cy="369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</p:grpSp>
      <p:sp>
        <p:nvSpPr>
          <p:cNvPr id="362" name="순서도: 문서 361"/>
          <p:cNvSpPr>
            <a:spLocks noChangeArrowheads="1"/>
          </p:cNvSpPr>
          <p:nvPr/>
        </p:nvSpPr>
        <p:spPr bwMode="auto">
          <a:xfrm>
            <a:off x="1292326" y="694242"/>
            <a:ext cx="986837" cy="594502"/>
          </a:xfrm>
          <a:prstGeom prst="flowChartDocument">
            <a:avLst/>
          </a:prstGeom>
          <a:solidFill>
            <a:schemeClr val="accent4">
              <a:lumMod val="40000"/>
              <a:lumOff val="6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366" tIns="45184" rIns="90366" bIns="45184" anchor="ctr"/>
          <a:lstStyle>
            <a:defPPr>
              <a:defRPr lang="ko-KR"/>
            </a:defPPr>
            <a:lvl1pPr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131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262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392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523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5654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2785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199914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045" algn="l" defTabSz="914262" rtl="0" eaLnBrk="1" latinLnBrk="1" hangingPunct="1">
              <a:defRPr kumimoji="1" sz="10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55445">
              <a:lnSpc>
                <a:spcPct val="100000"/>
              </a:lnSpc>
            </a:pP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납품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955445">
              <a:lnSpc>
                <a:spcPct val="100000"/>
              </a:lnSpc>
            </a:pP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납품 즉시 처리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5" name="표 3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499462"/>
              </p:ext>
            </p:extLst>
          </p:nvPr>
        </p:nvGraphicFramePr>
        <p:xfrm>
          <a:off x="1301347" y="1290759"/>
          <a:ext cx="98615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자재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(WMS)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바코드 스캔 후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수검대기 이동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72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1233085" y="493865"/>
            <a:ext cx="251195" cy="400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4841617" y="493865"/>
            <a:ext cx="251195" cy="400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>
            <a:stCxn id="202" idx="3"/>
            <a:endCxn id="362" idx="1"/>
          </p:cNvCxnSpPr>
          <p:nvPr/>
        </p:nvCxnSpPr>
        <p:spPr>
          <a:xfrm>
            <a:off x="1130715" y="991493"/>
            <a:ext cx="16161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362" idx="3"/>
            <a:endCxn id="187" idx="1"/>
          </p:cNvCxnSpPr>
          <p:nvPr/>
        </p:nvCxnSpPr>
        <p:spPr>
          <a:xfrm flipV="1">
            <a:off x="2279162" y="991494"/>
            <a:ext cx="233388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7" idx="3"/>
            <a:endCxn id="203" idx="1"/>
          </p:cNvCxnSpPr>
          <p:nvPr/>
        </p:nvCxnSpPr>
        <p:spPr>
          <a:xfrm>
            <a:off x="3499387" y="991494"/>
            <a:ext cx="202302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3" idx="3"/>
            <a:endCxn id="207" idx="1"/>
          </p:cNvCxnSpPr>
          <p:nvPr/>
        </p:nvCxnSpPr>
        <p:spPr>
          <a:xfrm flipV="1">
            <a:off x="4688526" y="991494"/>
            <a:ext cx="193008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7" idx="3"/>
            <a:endCxn id="351" idx="1"/>
          </p:cNvCxnSpPr>
          <p:nvPr/>
        </p:nvCxnSpPr>
        <p:spPr>
          <a:xfrm>
            <a:off x="5868371" y="991494"/>
            <a:ext cx="259187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351" idx="3"/>
            <a:endCxn id="1026" idx="1"/>
          </p:cNvCxnSpPr>
          <p:nvPr/>
        </p:nvCxnSpPr>
        <p:spPr>
          <a:xfrm>
            <a:off x="6989552" y="991493"/>
            <a:ext cx="18856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직선 화살표 연결선 1027"/>
          <p:cNvCxnSpPr>
            <a:stCxn id="212" idx="1"/>
            <a:endCxn id="1026" idx="3"/>
          </p:cNvCxnSpPr>
          <p:nvPr/>
        </p:nvCxnSpPr>
        <p:spPr>
          <a:xfrm flipH="1">
            <a:off x="8158275" y="991493"/>
            <a:ext cx="61701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/>
          <p:cNvSpPr txBox="1"/>
          <p:nvPr/>
        </p:nvSpPr>
        <p:spPr>
          <a:xfrm>
            <a:off x="1476879" y="3579948"/>
            <a:ext cx="592866" cy="214361"/>
          </a:xfrm>
          <a:prstGeom prst="rect">
            <a:avLst/>
          </a:prstGeom>
          <a:solidFill>
            <a:schemeClr val="bg1"/>
          </a:solidFill>
        </p:spPr>
        <p:txBody>
          <a:bodyPr wrap="none" lIns="90366" tIns="45184" rIns="90366" bIns="45184" rtlCol="0">
            <a:spAutoFit/>
          </a:bodyPr>
          <a:lstStyle/>
          <a:p>
            <a:pPr algn="ctr" defTabSz="955445"/>
            <a:r>
              <a:rPr lang="ko-KR" altLang="en-US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분배센터</a:t>
            </a:r>
            <a:endParaRPr lang="en-US" altLang="ko-KR" sz="8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4" name="Rectangle 44" descr="넓은 눈금"/>
          <p:cNvSpPr>
            <a:spLocks noChangeArrowheads="1"/>
          </p:cNvSpPr>
          <p:nvPr/>
        </p:nvSpPr>
        <p:spPr bwMode="auto">
          <a:xfrm>
            <a:off x="1070721" y="2199296"/>
            <a:ext cx="1447334" cy="33417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366" tIns="45184" rIns="90366" bIns="45184" anchor="ctr"/>
          <a:lstStyle/>
          <a:p>
            <a:pPr algn="ctr" defTabSz="955445" eaLnBrk="0" fontAlgn="ctr" hangingPunct="0">
              <a:buSzPct val="75000"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분배센터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대기</a:t>
            </a: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385" name="표 3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824352"/>
              </p:ext>
            </p:extLst>
          </p:nvPr>
        </p:nvGraphicFramePr>
        <p:xfrm>
          <a:off x="1091367" y="2553884"/>
          <a:ext cx="1426688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생산분배자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출고분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자채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NO/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수량 파악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후 분배센터 입고처리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54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2366242" y="2113321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1" name="꺾인 연결선 1030"/>
          <p:cNvCxnSpPr>
            <a:stCxn id="384" idx="0"/>
            <a:endCxn id="239" idx="2"/>
          </p:cNvCxnSpPr>
          <p:nvPr/>
        </p:nvCxnSpPr>
        <p:spPr>
          <a:xfrm rot="5400000" flipH="1" flipV="1">
            <a:off x="4597904" y="-968376"/>
            <a:ext cx="364157" cy="59711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직선 화살표 연결선 1036"/>
          <p:cNvCxnSpPr>
            <a:stCxn id="385" idx="2"/>
          </p:cNvCxnSpPr>
          <p:nvPr/>
        </p:nvCxnSpPr>
        <p:spPr>
          <a:xfrm flipH="1">
            <a:off x="1804709" y="3098264"/>
            <a:ext cx="2" cy="20890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7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2356624" y="3184453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" name="Text Box 145"/>
          <p:cNvSpPr txBox="1">
            <a:spLocks noChangeArrowheads="1"/>
          </p:cNvSpPr>
          <p:nvPr/>
        </p:nvSpPr>
        <p:spPr bwMode="auto">
          <a:xfrm>
            <a:off x="2803975" y="2436637"/>
            <a:ext cx="986837" cy="24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55" tIns="45179" rIns="90355" bIns="45179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55445" latinLnBrk="0">
              <a:spcBef>
                <a:spcPct val="5000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Sub 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조립</a:t>
            </a:r>
          </a:p>
        </p:txBody>
      </p:sp>
      <p:graphicFrame>
        <p:nvGraphicFramePr>
          <p:cNvPr id="399" name="표 3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39889"/>
              </p:ext>
            </p:extLst>
          </p:nvPr>
        </p:nvGraphicFramePr>
        <p:xfrm>
          <a:off x="2862318" y="3877771"/>
          <a:ext cx="105306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–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분배센터차감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실적입력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0" name="Picture 166" descr="핸드 스캐너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58760" y="3383303"/>
            <a:ext cx="261194" cy="426762"/>
          </a:xfrm>
          <a:prstGeom prst="rect">
            <a:avLst/>
          </a:prstGeom>
          <a:noFill/>
        </p:spPr>
      </p:pic>
      <p:pic>
        <p:nvPicPr>
          <p:cNvPr id="404" name="Picture 144" descr="수리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9796" y="3418865"/>
            <a:ext cx="673994" cy="33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" name="Text Box 145"/>
          <p:cNvSpPr txBox="1">
            <a:spLocks noChangeArrowheads="1"/>
          </p:cNvSpPr>
          <p:nvPr/>
        </p:nvSpPr>
        <p:spPr bwMode="auto">
          <a:xfrm>
            <a:off x="2861945" y="3675953"/>
            <a:ext cx="986837" cy="24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55" tIns="45179" rIns="90355" bIns="45179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55445" latinLnBrk="0">
              <a:spcBef>
                <a:spcPct val="50000"/>
              </a:spcBef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모듈조립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5856824" y="2409843"/>
            <a:ext cx="794870" cy="245151"/>
          </a:xfrm>
          <a:prstGeom prst="rect">
            <a:avLst/>
          </a:prstGeom>
          <a:solidFill>
            <a:schemeClr val="bg1"/>
          </a:solidFill>
        </p:spPr>
        <p:txBody>
          <a:bodyPr wrap="none" lIns="90366" tIns="45184" rIns="90366" bIns="45184" rtlCol="0">
            <a:spAutoFit/>
          </a:bodyPr>
          <a:lstStyle/>
          <a:p>
            <a:pPr defTabSz="955445"/>
            <a:r>
              <a:rPr lang="en-US" altLang="ko-KR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UNIT </a:t>
            </a:r>
            <a:r>
              <a:rPr lang="ko-KR" altLang="en-US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검사</a:t>
            </a:r>
          </a:p>
        </p:txBody>
      </p:sp>
      <p:graphicFrame>
        <p:nvGraphicFramePr>
          <p:cNvPr id="410" name="표 4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37524"/>
              </p:ext>
            </p:extLst>
          </p:nvPr>
        </p:nvGraphicFramePr>
        <p:xfrm>
          <a:off x="5782990" y="2640112"/>
          <a:ext cx="1060543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시작스캔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공수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실적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/ERP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재고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11" name="Picture 166" descr="핸드 스캐너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4867" y="2087681"/>
            <a:ext cx="261194" cy="426762"/>
          </a:xfrm>
          <a:prstGeom prst="rect">
            <a:avLst/>
          </a:prstGeom>
          <a:noFill/>
        </p:spPr>
      </p:pic>
      <p:graphicFrame>
        <p:nvGraphicFramePr>
          <p:cNvPr id="412" name="표 4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969689"/>
              </p:ext>
            </p:extLst>
          </p:nvPr>
        </p:nvGraphicFramePr>
        <p:xfrm>
          <a:off x="4666261" y="2640112"/>
          <a:ext cx="105306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–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분배센터차감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실적입력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13" name="Picture 166" descr="핸드 스캐너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62703" y="2145646"/>
            <a:ext cx="261194" cy="426762"/>
          </a:xfrm>
          <a:prstGeom prst="rect">
            <a:avLst/>
          </a:prstGeom>
          <a:noFill/>
        </p:spPr>
      </p:pic>
      <p:pic>
        <p:nvPicPr>
          <p:cNvPr id="414" name="Picture 144" descr="수리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739" y="2181206"/>
            <a:ext cx="673994" cy="33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" name="Text Box 145"/>
          <p:cNvSpPr txBox="1">
            <a:spLocks noChangeArrowheads="1"/>
          </p:cNvSpPr>
          <p:nvPr/>
        </p:nvSpPr>
        <p:spPr bwMode="auto">
          <a:xfrm>
            <a:off x="4665888" y="2438294"/>
            <a:ext cx="986837" cy="24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55" tIns="45179" rIns="90355" bIns="45179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55445" latinLnBrk="0">
              <a:spcBef>
                <a:spcPct val="5000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UNIT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조립</a:t>
            </a:r>
          </a:p>
        </p:txBody>
      </p:sp>
      <p:sp>
        <p:nvSpPr>
          <p:cNvPr id="416" name="Rectangle 44" descr="넓은 눈금"/>
          <p:cNvSpPr>
            <a:spLocks noChangeArrowheads="1"/>
          </p:cNvSpPr>
          <p:nvPr/>
        </p:nvSpPr>
        <p:spPr bwMode="auto">
          <a:xfrm>
            <a:off x="7193418" y="2616118"/>
            <a:ext cx="986837" cy="601889"/>
          </a:xfrm>
          <a:prstGeom prst="rect">
            <a:avLst/>
          </a:prstGeom>
          <a:pattFill prst="lgGrid">
            <a:fgClr>
              <a:srgbClr val="FF0000"/>
            </a:fgClr>
            <a:bgClr>
              <a:schemeClr val="bg1"/>
            </a:bgClr>
          </a:patt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366" tIns="45184" rIns="90366" bIns="45184" anchor="ctr"/>
          <a:lstStyle/>
          <a:p>
            <a:pPr algn="ctr" defTabSz="955445" eaLnBrk="0" fontAlgn="ctr" hangingPunct="0">
              <a:buSzPct val="75000"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고온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에이징</a:t>
            </a: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417" name="표 4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76121"/>
              </p:ext>
            </p:extLst>
          </p:nvPr>
        </p:nvGraphicFramePr>
        <p:xfrm>
          <a:off x="7157608" y="3245172"/>
          <a:ext cx="1053065" cy="66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메카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결과 자동 이관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입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출고 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PDA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등록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24" name="Group 128"/>
          <p:cNvGrpSpPr>
            <a:grpSpLocks/>
          </p:cNvGrpSpPr>
          <p:nvPr/>
        </p:nvGrpSpPr>
        <p:grpSpPr bwMode="auto">
          <a:xfrm>
            <a:off x="6039393" y="3358670"/>
            <a:ext cx="564501" cy="485039"/>
            <a:chOff x="415" y="2191"/>
            <a:chExt cx="271" cy="262"/>
          </a:xfrm>
        </p:grpSpPr>
        <p:pic>
          <p:nvPicPr>
            <p:cNvPr id="546" name="Picture 372" descr="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" y="2324"/>
              <a:ext cx="271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7" name="Picture 386" descr="10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2191"/>
              <a:ext cx="172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662" name="표 6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058881"/>
              </p:ext>
            </p:extLst>
          </p:nvPr>
        </p:nvGraphicFramePr>
        <p:xfrm>
          <a:off x="5904849" y="4077072"/>
          <a:ext cx="98615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불량 등록 및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수리 이력 등록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45" name="직선 화살표 연결선 1044"/>
          <p:cNvCxnSpPr>
            <a:stCxn id="324" idx="3"/>
          </p:cNvCxnSpPr>
          <p:nvPr/>
        </p:nvCxnSpPr>
        <p:spPr>
          <a:xfrm flipV="1">
            <a:off x="5031514" y="3538720"/>
            <a:ext cx="110886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화살표 연결선 1047"/>
          <p:cNvCxnSpPr>
            <a:stCxn id="664" idx="3"/>
            <a:endCxn id="417" idx="1"/>
          </p:cNvCxnSpPr>
          <p:nvPr/>
        </p:nvCxnSpPr>
        <p:spPr>
          <a:xfrm>
            <a:off x="6843532" y="3572051"/>
            <a:ext cx="314076" cy="62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5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8033947" y="2533129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52" name="꺾인 연결선 1051"/>
          <p:cNvCxnSpPr>
            <a:stCxn id="342" idx="1"/>
            <a:endCxn id="258" idx="3"/>
          </p:cNvCxnSpPr>
          <p:nvPr/>
        </p:nvCxnSpPr>
        <p:spPr>
          <a:xfrm rot="10800000" flipV="1">
            <a:off x="2494505" y="2559207"/>
            <a:ext cx="309470" cy="1583627"/>
          </a:xfrm>
          <a:prstGeom prst="bentConnector3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꺾인 연결선 1053"/>
          <p:cNvCxnSpPr>
            <a:stCxn id="405" idx="1"/>
            <a:endCxn id="258" idx="3"/>
          </p:cNvCxnSpPr>
          <p:nvPr/>
        </p:nvCxnSpPr>
        <p:spPr>
          <a:xfrm rot="10800000" flipV="1">
            <a:off x="2494505" y="3798523"/>
            <a:ext cx="367440" cy="3443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342" idx="3"/>
            <a:endCxn id="415" idx="1"/>
          </p:cNvCxnSpPr>
          <p:nvPr/>
        </p:nvCxnSpPr>
        <p:spPr>
          <a:xfrm>
            <a:off x="3790811" y="2559209"/>
            <a:ext cx="875077" cy="165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404" idx="0"/>
            <a:endCxn id="343" idx="2"/>
          </p:cNvCxnSpPr>
          <p:nvPr/>
        </p:nvCxnSpPr>
        <p:spPr>
          <a:xfrm flipH="1" flipV="1">
            <a:off x="3330879" y="3221493"/>
            <a:ext cx="5914" cy="19737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363" idx="0"/>
            <a:endCxn id="415" idx="1"/>
          </p:cNvCxnSpPr>
          <p:nvPr/>
        </p:nvCxnSpPr>
        <p:spPr>
          <a:xfrm rot="5400000" flipH="1" flipV="1">
            <a:off x="4182827" y="2756797"/>
            <a:ext cx="678992" cy="287129"/>
          </a:xfrm>
          <a:prstGeom prst="bentConnector2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418" idx="3"/>
            <a:endCxn id="416" idx="1"/>
          </p:cNvCxnSpPr>
          <p:nvPr/>
        </p:nvCxnSpPr>
        <p:spPr>
          <a:xfrm>
            <a:off x="6606617" y="2327368"/>
            <a:ext cx="586801" cy="589695"/>
          </a:xfrm>
          <a:prstGeom prst="bentConnector3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1" name="표 6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789677"/>
              </p:ext>
            </p:extLst>
          </p:nvPr>
        </p:nvGraphicFramePr>
        <p:xfrm>
          <a:off x="1169075" y="6058036"/>
          <a:ext cx="1080813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분배자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분배 시작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 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바코드 관리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72" name="Group 9"/>
          <p:cNvGrpSpPr>
            <a:grpSpLocks/>
          </p:cNvGrpSpPr>
          <p:nvPr/>
        </p:nvGrpSpPr>
        <p:grpSpPr bwMode="auto">
          <a:xfrm>
            <a:off x="1175345" y="5535214"/>
            <a:ext cx="1031784" cy="520516"/>
            <a:chOff x="2764" y="1238"/>
            <a:chExt cx="338" cy="369"/>
          </a:xfrm>
        </p:grpSpPr>
        <p:sp>
          <p:nvSpPr>
            <p:cNvPr id="676" name="Line 10"/>
            <p:cNvSpPr>
              <a:spLocks noChangeShapeType="1"/>
            </p:cNvSpPr>
            <p:nvPr/>
          </p:nvSpPr>
          <p:spPr bwMode="auto">
            <a:xfrm>
              <a:off x="2764" y="1558"/>
              <a:ext cx="332" cy="2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677" name="Line 11"/>
            <p:cNvSpPr>
              <a:spLocks noChangeShapeType="1"/>
            </p:cNvSpPr>
            <p:nvPr/>
          </p:nvSpPr>
          <p:spPr bwMode="auto">
            <a:xfrm>
              <a:off x="2764" y="1382"/>
              <a:ext cx="332" cy="5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grpSp>
          <p:nvGrpSpPr>
            <p:cNvPr id="679" name="Group 12"/>
            <p:cNvGrpSpPr>
              <a:grpSpLocks/>
            </p:cNvGrpSpPr>
            <p:nvPr/>
          </p:nvGrpSpPr>
          <p:grpSpPr bwMode="auto">
            <a:xfrm>
              <a:off x="2783" y="1243"/>
              <a:ext cx="83" cy="124"/>
              <a:chOff x="2028" y="2245"/>
              <a:chExt cx="71" cy="73"/>
            </a:xfrm>
          </p:grpSpPr>
          <p:grpSp>
            <p:nvGrpSpPr>
              <p:cNvPr id="714" name="Group 13"/>
              <p:cNvGrpSpPr>
                <a:grpSpLocks/>
              </p:cNvGrpSpPr>
              <p:nvPr/>
            </p:nvGrpSpPr>
            <p:grpSpPr bwMode="auto">
              <a:xfrm>
                <a:off x="2028" y="2280"/>
                <a:ext cx="71" cy="38"/>
                <a:chOff x="2028" y="2280"/>
                <a:chExt cx="71" cy="38"/>
              </a:xfrm>
            </p:grpSpPr>
            <p:sp>
              <p:nvSpPr>
                <p:cNvPr id="718" name="Rectangle 14"/>
                <p:cNvSpPr>
                  <a:spLocks noChangeArrowheads="1"/>
                </p:cNvSpPr>
                <p:nvPr/>
              </p:nvSpPr>
              <p:spPr bwMode="auto">
                <a:xfrm>
                  <a:off x="2063" y="2280"/>
                  <a:ext cx="36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719" name="Rectangle 15"/>
                <p:cNvSpPr>
                  <a:spLocks noChangeArrowheads="1"/>
                </p:cNvSpPr>
                <p:nvPr/>
              </p:nvSpPr>
              <p:spPr bwMode="auto">
                <a:xfrm>
                  <a:off x="2028" y="2280"/>
                  <a:ext cx="35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715" name="Group 16"/>
              <p:cNvGrpSpPr>
                <a:grpSpLocks/>
              </p:cNvGrpSpPr>
              <p:nvPr/>
            </p:nvGrpSpPr>
            <p:grpSpPr bwMode="auto">
              <a:xfrm>
                <a:off x="2028" y="2245"/>
                <a:ext cx="71" cy="35"/>
                <a:chOff x="2028" y="2245"/>
                <a:chExt cx="71" cy="35"/>
              </a:xfrm>
            </p:grpSpPr>
            <p:sp>
              <p:nvSpPr>
                <p:cNvPr id="716" name="Rectangle 17"/>
                <p:cNvSpPr>
                  <a:spLocks noChangeArrowheads="1"/>
                </p:cNvSpPr>
                <p:nvPr/>
              </p:nvSpPr>
              <p:spPr bwMode="auto">
                <a:xfrm>
                  <a:off x="2063" y="2245"/>
                  <a:ext cx="36" cy="35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717" name="Rectangle 18"/>
                <p:cNvSpPr>
                  <a:spLocks noChangeArrowheads="1"/>
                </p:cNvSpPr>
                <p:nvPr/>
              </p:nvSpPr>
              <p:spPr bwMode="auto">
                <a:xfrm>
                  <a:off x="2028" y="2245"/>
                  <a:ext cx="35" cy="35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</p:grpSp>
        <p:grpSp>
          <p:nvGrpSpPr>
            <p:cNvPr id="680" name="Group 19"/>
            <p:cNvGrpSpPr>
              <a:grpSpLocks/>
            </p:cNvGrpSpPr>
            <p:nvPr/>
          </p:nvGrpSpPr>
          <p:grpSpPr bwMode="auto">
            <a:xfrm>
              <a:off x="2891" y="1414"/>
              <a:ext cx="82" cy="134"/>
              <a:chOff x="2121" y="2346"/>
              <a:chExt cx="70" cy="79"/>
            </a:xfrm>
          </p:grpSpPr>
          <p:grpSp>
            <p:nvGrpSpPr>
              <p:cNvPr id="708" name="Group 20"/>
              <p:cNvGrpSpPr>
                <a:grpSpLocks/>
              </p:cNvGrpSpPr>
              <p:nvPr/>
            </p:nvGrpSpPr>
            <p:grpSpPr bwMode="auto">
              <a:xfrm>
                <a:off x="2121" y="2387"/>
                <a:ext cx="70" cy="38"/>
                <a:chOff x="2121" y="2387"/>
                <a:chExt cx="70" cy="38"/>
              </a:xfrm>
            </p:grpSpPr>
            <p:sp>
              <p:nvSpPr>
                <p:cNvPr id="712" name="Rectangle 21"/>
                <p:cNvSpPr>
                  <a:spLocks noChangeArrowheads="1"/>
                </p:cNvSpPr>
                <p:nvPr/>
              </p:nvSpPr>
              <p:spPr bwMode="auto">
                <a:xfrm>
                  <a:off x="2159" y="2387"/>
                  <a:ext cx="32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713" name="Rectangle 22"/>
                <p:cNvSpPr>
                  <a:spLocks noChangeArrowheads="1"/>
                </p:cNvSpPr>
                <p:nvPr/>
              </p:nvSpPr>
              <p:spPr bwMode="auto">
                <a:xfrm>
                  <a:off x="2121" y="2387"/>
                  <a:ext cx="38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709" name="Group 23"/>
              <p:cNvGrpSpPr>
                <a:grpSpLocks/>
              </p:cNvGrpSpPr>
              <p:nvPr/>
            </p:nvGrpSpPr>
            <p:grpSpPr bwMode="auto">
              <a:xfrm>
                <a:off x="2121" y="2346"/>
                <a:ext cx="70" cy="41"/>
                <a:chOff x="2121" y="2346"/>
                <a:chExt cx="70" cy="41"/>
              </a:xfrm>
            </p:grpSpPr>
            <p:sp>
              <p:nvSpPr>
                <p:cNvPr id="710" name="Rectangle 24"/>
                <p:cNvSpPr>
                  <a:spLocks noChangeArrowheads="1"/>
                </p:cNvSpPr>
                <p:nvPr/>
              </p:nvSpPr>
              <p:spPr bwMode="auto">
                <a:xfrm>
                  <a:off x="2159" y="2346"/>
                  <a:ext cx="32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711" name="Rectangle 25"/>
                <p:cNvSpPr>
                  <a:spLocks noChangeArrowheads="1"/>
                </p:cNvSpPr>
                <p:nvPr/>
              </p:nvSpPr>
              <p:spPr bwMode="auto">
                <a:xfrm>
                  <a:off x="2121" y="2346"/>
                  <a:ext cx="38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</p:grpSp>
        <p:grpSp>
          <p:nvGrpSpPr>
            <p:cNvPr id="682" name="Group 26"/>
            <p:cNvGrpSpPr>
              <a:grpSpLocks/>
            </p:cNvGrpSpPr>
            <p:nvPr/>
          </p:nvGrpSpPr>
          <p:grpSpPr bwMode="auto">
            <a:xfrm>
              <a:off x="3004" y="1414"/>
              <a:ext cx="82" cy="134"/>
              <a:chOff x="2217" y="2346"/>
              <a:chExt cx="70" cy="79"/>
            </a:xfrm>
          </p:grpSpPr>
          <p:grpSp>
            <p:nvGrpSpPr>
              <p:cNvPr id="702" name="Group 27"/>
              <p:cNvGrpSpPr>
                <a:grpSpLocks/>
              </p:cNvGrpSpPr>
              <p:nvPr/>
            </p:nvGrpSpPr>
            <p:grpSpPr bwMode="auto">
              <a:xfrm>
                <a:off x="2217" y="2387"/>
                <a:ext cx="70" cy="38"/>
                <a:chOff x="2217" y="2387"/>
                <a:chExt cx="70" cy="38"/>
              </a:xfrm>
            </p:grpSpPr>
            <p:sp>
              <p:nvSpPr>
                <p:cNvPr id="706" name="Rectangle 28"/>
                <p:cNvSpPr>
                  <a:spLocks noChangeArrowheads="1"/>
                </p:cNvSpPr>
                <p:nvPr/>
              </p:nvSpPr>
              <p:spPr bwMode="auto">
                <a:xfrm>
                  <a:off x="2252" y="2387"/>
                  <a:ext cx="35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707" name="Rectangle 29"/>
                <p:cNvSpPr>
                  <a:spLocks noChangeArrowheads="1"/>
                </p:cNvSpPr>
                <p:nvPr/>
              </p:nvSpPr>
              <p:spPr bwMode="auto">
                <a:xfrm>
                  <a:off x="2217" y="2387"/>
                  <a:ext cx="35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703" name="Group 30"/>
              <p:cNvGrpSpPr>
                <a:grpSpLocks/>
              </p:cNvGrpSpPr>
              <p:nvPr/>
            </p:nvGrpSpPr>
            <p:grpSpPr bwMode="auto">
              <a:xfrm>
                <a:off x="2217" y="2346"/>
                <a:ext cx="70" cy="41"/>
                <a:chOff x="2217" y="2346"/>
                <a:chExt cx="70" cy="41"/>
              </a:xfrm>
            </p:grpSpPr>
            <p:sp>
              <p:nvSpPr>
                <p:cNvPr id="704" name="Rectangle 31"/>
                <p:cNvSpPr>
                  <a:spLocks noChangeArrowheads="1"/>
                </p:cNvSpPr>
                <p:nvPr/>
              </p:nvSpPr>
              <p:spPr bwMode="auto">
                <a:xfrm>
                  <a:off x="2252" y="2346"/>
                  <a:ext cx="35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705" name="Rectangle 32"/>
                <p:cNvSpPr>
                  <a:spLocks noChangeArrowheads="1"/>
                </p:cNvSpPr>
                <p:nvPr/>
              </p:nvSpPr>
              <p:spPr bwMode="auto">
                <a:xfrm>
                  <a:off x="2217" y="2346"/>
                  <a:ext cx="35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</p:grpSp>
        <p:grpSp>
          <p:nvGrpSpPr>
            <p:cNvPr id="684" name="Group 33"/>
            <p:cNvGrpSpPr>
              <a:grpSpLocks/>
            </p:cNvGrpSpPr>
            <p:nvPr/>
          </p:nvGrpSpPr>
          <p:grpSpPr bwMode="auto">
            <a:xfrm>
              <a:off x="2779" y="1414"/>
              <a:ext cx="87" cy="134"/>
              <a:chOff x="2025" y="2346"/>
              <a:chExt cx="74" cy="79"/>
            </a:xfrm>
          </p:grpSpPr>
          <p:grpSp>
            <p:nvGrpSpPr>
              <p:cNvPr id="692" name="Group 34"/>
              <p:cNvGrpSpPr>
                <a:grpSpLocks/>
              </p:cNvGrpSpPr>
              <p:nvPr/>
            </p:nvGrpSpPr>
            <p:grpSpPr bwMode="auto">
              <a:xfrm>
                <a:off x="2025" y="2387"/>
                <a:ext cx="74" cy="38"/>
                <a:chOff x="2025" y="2387"/>
                <a:chExt cx="74" cy="38"/>
              </a:xfrm>
            </p:grpSpPr>
            <p:sp>
              <p:nvSpPr>
                <p:cNvPr id="700" name="Rectangle 35"/>
                <p:cNvSpPr>
                  <a:spLocks noChangeArrowheads="1"/>
                </p:cNvSpPr>
                <p:nvPr/>
              </p:nvSpPr>
              <p:spPr bwMode="auto">
                <a:xfrm>
                  <a:off x="2063" y="2387"/>
                  <a:ext cx="36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701" name="Rectangle 36"/>
                <p:cNvSpPr>
                  <a:spLocks noChangeArrowheads="1"/>
                </p:cNvSpPr>
                <p:nvPr/>
              </p:nvSpPr>
              <p:spPr bwMode="auto">
                <a:xfrm>
                  <a:off x="2025" y="2387"/>
                  <a:ext cx="38" cy="38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694" name="Group 37"/>
              <p:cNvGrpSpPr>
                <a:grpSpLocks/>
              </p:cNvGrpSpPr>
              <p:nvPr/>
            </p:nvGrpSpPr>
            <p:grpSpPr bwMode="auto">
              <a:xfrm>
                <a:off x="2025" y="2346"/>
                <a:ext cx="74" cy="41"/>
                <a:chOff x="2025" y="2346"/>
                <a:chExt cx="74" cy="41"/>
              </a:xfrm>
            </p:grpSpPr>
            <p:sp>
              <p:nvSpPr>
                <p:cNvPr id="698" name="Rectangle 38"/>
                <p:cNvSpPr>
                  <a:spLocks noChangeArrowheads="1"/>
                </p:cNvSpPr>
                <p:nvPr/>
              </p:nvSpPr>
              <p:spPr bwMode="auto">
                <a:xfrm>
                  <a:off x="2063" y="2346"/>
                  <a:ext cx="36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  <p:sp>
              <p:nvSpPr>
                <p:cNvPr id="699" name="Rectangle 39"/>
                <p:cNvSpPr>
                  <a:spLocks noChangeArrowheads="1"/>
                </p:cNvSpPr>
                <p:nvPr/>
              </p:nvSpPr>
              <p:spPr bwMode="auto">
                <a:xfrm>
                  <a:off x="2025" y="2346"/>
                  <a:ext cx="38" cy="41"/>
                </a:xfrm>
                <a:prstGeom prst="rect">
                  <a:avLst/>
                </a:prstGeom>
                <a:solidFill>
                  <a:srgbClr val="00CC99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55445"/>
                  <a:endParaRPr lang="ko-KR" altLang="en-US" sz="1900" b="0">
                    <a:solidFill>
                      <a:prstClr val="black"/>
                    </a:solidFill>
                    <a:latin typeface="Arial" charset="0"/>
                    <a:ea typeface="HY견고딕" pitchFamily="18" charset="-127"/>
                  </a:endParaRPr>
                </a:p>
              </p:txBody>
            </p:sp>
          </p:grpSp>
        </p:grpSp>
        <p:sp>
          <p:nvSpPr>
            <p:cNvPr id="686" name="Rectangle 40"/>
            <p:cNvSpPr>
              <a:spLocks noChangeArrowheads="1"/>
            </p:cNvSpPr>
            <p:nvPr/>
          </p:nvSpPr>
          <p:spPr bwMode="auto">
            <a:xfrm>
              <a:off x="2936" y="1302"/>
              <a:ext cx="37" cy="65"/>
            </a:xfrm>
            <a:prstGeom prst="rect">
              <a:avLst/>
            </a:prstGeom>
            <a:solidFill>
              <a:srgbClr val="00CC99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687" name="Rectangle 41"/>
            <p:cNvSpPr>
              <a:spLocks noChangeArrowheads="1"/>
            </p:cNvSpPr>
            <p:nvPr/>
          </p:nvSpPr>
          <p:spPr bwMode="auto">
            <a:xfrm>
              <a:off x="2891" y="1302"/>
              <a:ext cx="45" cy="65"/>
            </a:xfrm>
            <a:prstGeom prst="rect">
              <a:avLst/>
            </a:prstGeom>
            <a:solidFill>
              <a:srgbClr val="00CC99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688" name="Line 42"/>
            <p:cNvSpPr>
              <a:spLocks noChangeShapeType="1"/>
            </p:cNvSpPr>
            <p:nvPr/>
          </p:nvSpPr>
          <p:spPr bwMode="auto">
            <a:xfrm>
              <a:off x="2769" y="1238"/>
              <a:ext cx="1" cy="369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689" name="Line 43"/>
            <p:cNvSpPr>
              <a:spLocks noChangeShapeType="1"/>
            </p:cNvSpPr>
            <p:nvPr/>
          </p:nvSpPr>
          <p:spPr bwMode="auto">
            <a:xfrm>
              <a:off x="2876" y="1238"/>
              <a:ext cx="1" cy="369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690" name="Line 44"/>
            <p:cNvSpPr>
              <a:spLocks noChangeShapeType="1"/>
            </p:cNvSpPr>
            <p:nvPr/>
          </p:nvSpPr>
          <p:spPr bwMode="auto">
            <a:xfrm>
              <a:off x="2989" y="1238"/>
              <a:ext cx="1" cy="369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691" name="Line 45"/>
            <p:cNvSpPr>
              <a:spLocks noChangeShapeType="1"/>
            </p:cNvSpPr>
            <p:nvPr/>
          </p:nvSpPr>
          <p:spPr bwMode="auto">
            <a:xfrm>
              <a:off x="3101" y="1238"/>
              <a:ext cx="1" cy="369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55445"/>
              <a:endParaRPr lang="ko-KR" altLang="en-US" sz="1900" b="0">
                <a:solidFill>
                  <a:prstClr val="black"/>
                </a:solidFill>
                <a:latin typeface="Arial" charset="0"/>
                <a:ea typeface="HY견고딕" pitchFamily="18" charset="-127"/>
              </a:endParaRPr>
            </a:p>
          </p:txBody>
        </p:sp>
      </p:grpSp>
      <p:sp>
        <p:nvSpPr>
          <p:cNvPr id="720" name="TextBox 719"/>
          <p:cNvSpPr txBox="1"/>
          <p:nvPr/>
        </p:nvSpPr>
        <p:spPr>
          <a:xfrm>
            <a:off x="1441612" y="5745895"/>
            <a:ext cx="592866" cy="214361"/>
          </a:xfrm>
          <a:prstGeom prst="rect">
            <a:avLst/>
          </a:prstGeom>
          <a:solidFill>
            <a:schemeClr val="bg1"/>
          </a:solidFill>
        </p:spPr>
        <p:txBody>
          <a:bodyPr wrap="none" lIns="90366" tIns="45184" rIns="90366" bIns="45184" rtlCol="0">
            <a:spAutoFit/>
          </a:bodyPr>
          <a:lstStyle/>
          <a:p>
            <a:pPr algn="ctr" defTabSz="955445"/>
            <a:r>
              <a:rPr lang="ko-KR" altLang="en-US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분배센터</a:t>
            </a:r>
            <a:endParaRPr lang="en-US" altLang="ko-KR" sz="8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1" name="Rectangle 44" descr="넓은 눈금"/>
          <p:cNvSpPr>
            <a:spLocks noChangeArrowheads="1"/>
          </p:cNvSpPr>
          <p:nvPr/>
        </p:nvSpPr>
        <p:spPr bwMode="auto">
          <a:xfrm>
            <a:off x="1130109" y="4413637"/>
            <a:ext cx="1193684" cy="33417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366" tIns="45184" rIns="90366" bIns="45184" anchor="ctr"/>
          <a:lstStyle/>
          <a:p>
            <a:pPr algn="ctr" defTabSz="955445" eaLnBrk="0" fontAlgn="ctr" hangingPunct="0">
              <a:buSzPct val="75000"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분배센터 대기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S1</a:t>
            </a: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722" name="표 7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551042"/>
              </p:ext>
            </p:extLst>
          </p:nvPr>
        </p:nvGraphicFramePr>
        <p:xfrm>
          <a:off x="1150755" y="4768226"/>
          <a:ext cx="1173039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생산분배자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출고분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자채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NO/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수량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파악후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분배센터 입고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4" name="Rectangle 44" descr="넓은 눈금"/>
          <p:cNvSpPr>
            <a:spLocks noChangeArrowheads="1"/>
          </p:cNvSpPr>
          <p:nvPr/>
        </p:nvSpPr>
        <p:spPr bwMode="auto">
          <a:xfrm>
            <a:off x="3415244" y="4507818"/>
            <a:ext cx="1193684" cy="33417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366" tIns="45184" rIns="90366" bIns="45184" anchor="ctr"/>
          <a:lstStyle/>
          <a:p>
            <a:pPr algn="ctr" defTabSz="955445" eaLnBrk="0" fontAlgn="ctr" hangingPunct="0">
              <a:buSzPct val="75000"/>
            </a:pP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메카보관장</a:t>
            </a: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725" name="표 7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86849"/>
              </p:ext>
            </p:extLst>
          </p:nvPr>
        </p:nvGraphicFramePr>
        <p:xfrm>
          <a:off x="3435890" y="4862407"/>
          <a:ext cx="1173039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생산분배자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생산 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일분 보관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입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출고 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PDA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등록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6" name="표 7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589454"/>
              </p:ext>
            </p:extLst>
          </p:nvPr>
        </p:nvGraphicFramePr>
        <p:xfrm>
          <a:off x="2369367" y="5999981"/>
          <a:ext cx="105306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–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분배센터차감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실적입력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27" name="Picture 144" descr="수리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6845" y="5502418"/>
            <a:ext cx="673994" cy="33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8" name="Text Box 145"/>
          <p:cNvSpPr txBox="1">
            <a:spLocks noChangeArrowheads="1"/>
          </p:cNvSpPr>
          <p:nvPr/>
        </p:nvSpPr>
        <p:spPr bwMode="auto">
          <a:xfrm>
            <a:off x="2368994" y="5759505"/>
            <a:ext cx="986837" cy="24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55" tIns="45179" rIns="90355" bIns="45179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55445" latinLnBrk="0">
              <a:spcBef>
                <a:spcPct val="5000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S2 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조립</a:t>
            </a:r>
          </a:p>
        </p:txBody>
      </p:sp>
      <p:cxnSp>
        <p:nvCxnSpPr>
          <p:cNvPr id="118" name="꺾인 연결선 117"/>
          <p:cNvCxnSpPr>
            <a:stCxn id="721" idx="1"/>
            <a:endCxn id="239" idx="2"/>
          </p:cNvCxnSpPr>
          <p:nvPr/>
        </p:nvCxnSpPr>
        <p:spPr>
          <a:xfrm rot="10800000" flipH="1">
            <a:off x="1130109" y="1835139"/>
            <a:ext cx="6635468" cy="2745588"/>
          </a:xfrm>
          <a:prstGeom prst="bentConnector4">
            <a:avLst>
              <a:gd name="adj1" fmla="val -3445"/>
              <a:gd name="adj2" fmla="val 53043"/>
            </a:avLst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endCxn id="722" idx="2"/>
          </p:cNvCxnSpPr>
          <p:nvPr/>
        </p:nvCxnSpPr>
        <p:spPr>
          <a:xfrm flipH="1" flipV="1">
            <a:off x="1737274" y="5312606"/>
            <a:ext cx="774" cy="18981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2225440" y="5679595"/>
            <a:ext cx="28474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9" name="표 7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51266"/>
              </p:ext>
            </p:extLst>
          </p:nvPr>
        </p:nvGraphicFramePr>
        <p:xfrm>
          <a:off x="4738039" y="5999981"/>
          <a:ext cx="105306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–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분배센터차감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실적입력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30" name="Picture 144" descr="수리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517" y="5468602"/>
            <a:ext cx="673994" cy="33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1" name="Text Box 145"/>
          <p:cNvSpPr txBox="1">
            <a:spLocks noChangeArrowheads="1"/>
          </p:cNvSpPr>
          <p:nvPr/>
        </p:nvSpPr>
        <p:spPr bwMode="auto">
          <a:xfrm>
            <a:off x="4737666" y="5725689"/>
            <a:ext cx="986837" cy="24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55" tIns="45179" rIns="90355" bIns="45179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55445" latinLnBrk="0">
              <a:spcBef>
                <a:spcPct val="5000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UOT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조립</a:t>
            </a:r>
          </a:p>
        </p:txBody>
      </p:sp>
      <p:cxnSp>
        <p:nvCxnSpPr>
          <p:cNvPr id="733" name="직선 화살표 연결선 732"/>
          <p:cNvCxnSpPr/>
          <p:nvPr/>
        </p:nvCxnSpPr>
        <p:spPr>
          <a:xfrm>
            <a:off x="3376257" y="5679595"/>
            <a:ext cx="28474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직선 화살표 연결선 733"/>
          <p:cNvCxnSpPr/>
          <p:nvPr/>
        </p:nvCxnSpPr>
        <p:spPr>
          <a:xfrm>
            <a:off x="4596482" y="5679595"/>
            <a:ext cx="28474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5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5485268" y="5420438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6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4284986" y="5420438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3076860" y="5420438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8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1937831" y="5407193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9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2219934" y="4413637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0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4516828" y="4413637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3" name="꺾인 연결선 172"/>
          <p:cNvCxnSpPr>
            <a:stCxn id="730" idx="0"/>
            <a:endCxn id="725" idx="3"/>
          </p:cNvCxnSpPr>
          <p:nvPr/>
        </p:nvCxnSpPr>
        <p:spPr>
          <a:xfrm rot="16200000" flipV="1">
            <a:off x="4743720" y="4999807"/>
            <a:ext cx="334005" cy="603585"/>
          </a:xfrm>
          <a:prstGeom prst="bentConnector2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1" name="Picture 153" descr="사람4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9633" y="5257609"/>
            <a:ext cx="548387" cy="524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2" name="Text Box 145"/>
          <p:cNvSpPr txBox="1">
            <a:spLocks noChangeArrowheads="1"/>
          </p:cNvSpPr>
          <p:nvPr/>
        </p:nvSpPr>
        <p:spPr bwMode="auto">
          <a:xfrm>
            <a:off x="5897434" y="5739075"/>
            <a:ext cx="986837" cy="2451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90355" tIns="45179" rIns="90355" bIns="45179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55445" latinLnBrk="0">
              <a:spcBef>
                <a:spcPct val="5000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UOT 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검사</a:t>
            </a:r>
          </a:p>
        </p:txBody>
      </p:sp>
      <p:graphicFrame>
        <p:nvGraphicFramePr>
          <p:cNvPr id="743" name="표 7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962025"/>
              </p:ext>
            </p:extLst>
          </p:nvPr>
        </p:nvGraphicFramePr>
        <p:xfrm>
          <a:off x="5909717" y="5999981"/>
          <a:ext cx="105306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시작스캔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공수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실적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/ERP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재고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44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6741944" y="5420438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9" name="꺾인 연결선 178"/>
          <p:cNvCxnSpPr>
            <a:stCxn id="729" idx="2"/>
            <a:endCxn id="722" idx="1"/>
          </p:cNvCxnSpPr>
          <p:nvPr/>
        </p:nvCxnSpPr>
        <p:spPr>
          <a:xfrm rot="5400000" flipH="1">
            <a:off x="2455690" y="3735481"/>
            <a:ext cx="1503945" cy="4113816"/>
          </a:xfrm>
          <a:prstGeom prst="bentConnector4">
            <a:avLst>
              <a:gd name="adj1" fmla="val -15200"/>
              <a:gd name="adj2" fmla="val 105557"/>
            </a:avLst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5" name="Picture 153" descr="사람4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7195" y="5327940"/>
            <a:ext cx="548387" cy="524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6" name="Text Box 145"/>
          <p:cNvSpPr txBox="1">
            <a:spLocks noChangeArrowheads="1"/>
          </p:cNvSpPr>
          <p:nvPr/>
        </p:nvSpPr>
        <p:spPr bwMode="auto">
          <a:xfrm>
            <a:off x="8624996" y="5809406"/>
            <a:ext cx="986837" cy="2451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90355" tIns="45179" rIns="90355" bIns="45179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55445" latinLnBrk="0">
              <a:spcBef>
                <a:spcPct val="5000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SOT</a:t>
            </a: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47" name="표 7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72096"/>
              </p:ext>
            </p:extLst>
          </p:nvPr>
        </p:nvGraphicFramePr>
        <p:xfrm>
          <a:off x="8637279" y="6070312"/>
          <a:ext cx="105306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시작스캔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공수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실적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/ERP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재고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48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9392540" y="5490769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9" name="Picture 153" descr="사람4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7195" y="4049703"/>
            <a:ext cx="548387" cy="524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0" name="Text Box 145"/>
          <p:cNvSpPr txBox="1">
            <a:spLocks noChangeArrowheads="1"/>
          </p:cNvSpPr>
          <p:nvPr/>
        </p:nvSpPr>
        <p:spPr bwMode="auto">
          <a:xfrm>
            <a:off x="8624996" y="4460839"/>
            <a:ext cx="986837" cy="2451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90355" tIns="45179" rIns="90355" bIns="45179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55445" latinLnBrk="0">
              <a:spcBef>
                <a:spcPct val="50000"/>
              </a:spcBef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출하검사</a:t>
            </a:r>
          </a:p>
        </p:txBody>
      </p:sp>
      <p:graphicFrame>
        <p:nvGraphicFramePr>
          <p:cNvPr id="751" name="표 7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977117"/>
              </p:ext>
            </p:extLst>
          </p:nvPr>
        </p:nvGraphicFramePr>
        <p:xfrm>
          <a:off x="8637279" y="4721745"/>
          <a:ext cx="105306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시작스캔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공수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실적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/ERP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재고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52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9392540" y="4142201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" name="직사각형 188"/>
          <p:cNvSpPr/>
          <p:nvPr/>
        </p:nvSpPr>
        <p:spPr>
          <a:xfrm>
            <a:off x="933435" y="1969593"/>
            <a:ext cx="7303033" cy="2458930"/>
          </a:xfrm>
          <a:prstGeom prst="rect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66" tIns="45184" rIns="90366" bIns="45184" rtlCol="0" anchor="ctr"/>
          <a:lstStyle/>
          <a:p>
            <a:pPr algn="ctr" defTabSz="955445"/>
            <a:endParaRPr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53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8105725" y="5524406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9" name="Picture 166" descr="핸드 스캐너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12809" y="3991650"/>
            <a:ext cx="261194" cy="426762"/>
          </a:xfrm>
          <a:prstGeom prst="rect">
            <a:avLst/>
          </a:prstGeom>
          <a:noFill/>
        </p:spPr>
      </p:pic>
      <p:pic>
        <p:nvPicPr>
          <p:cNvPr id="761" name="Picture 144" descr="수리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8884" y="2789911"/>
            <a:ext cx="673994" cy="33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2" name="Text Box 145"/>
          <p:cNvSpPr txBox="1">
            <a:spLocks noChangeArrowheads="1"/>
          </p:cNvSpPr>
          <p:nvPr/>
        </p:nvSpPr>
        <p:spPr bwMode="auto">
          <a:xfrm>
            <a:off x="8692464" y="3034905"/>
            <a:ext cx="986837" cy="24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55" tIns="45179" rIns="90355" bIns="45179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55445" latinLnBrk="0">
              <a:spcBef>
                <a:spcPct val="50000"/>
              </a:spcBef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포장</a:t>
            </a:r>
          </a:p>
        </p:txBody>
      </p:sp>
      <p:graphicFrame>
        <p:nvGraphicFramePr>
          <p:cNvPr id="763" name="표 7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747691"/>
              </p:ext>
            </p:extLst>
          </p:nvPr>
        </p:nvGraphicFramePr>
        <p:xfrm>
          <a:off x="8709057" y="3270476"/>
          <a:ext cx="1053065" cy="66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시작스캔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공수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끝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실적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재고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창고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이동시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스캔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Rectangle 44" descr="넓은 눈금"/>
          <p:cNvSpPr>
            <a:spLocks noChangeArrowheads="1"/>
          </p:cNvSpPr>
          <p:nvPr/>
        </p:nvSpPr>
        <p:spPr bwMode="auto">
          <a:xfrm>
            <a:off x="8326565" y="2097567"/>
            <a:ext cx="659451" cy="427308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366" tIns="45184" rIns="90366" bIns="45184" anchor="ctr"/>
          <a:lstStyle/>
          <a:p>
            <a:pPr algn="ctr" defTabSz="955445" eaLnBrk="0" fontAlgn="ctr" hangingPunct="0">
              <a:lnSpc>
                <a:spcPct val="80000"/>
              </a:lnSpc>
              <a:buSzPct val="75000"/>
            </a:pPr>
            <a:r>
              <a:rPr lang="ko-KR" altLang="en-US" sz="1000" b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제품창고</a:t>
            </a:r>
          </a:p>
        </p:txBody>
      </p:sp>
      <p:grpSp>
        <p:nvGrpSpPr>
          <p:cNvPr id="766" name="Group 28"/>
          <p:cNvGrpSpPr>
            <a:grpSpLocks/>
          </p:cNvGrpSpPr>
          <p:nvPr/>
        </p:nvGrpSpPr>
        <p:grpSpPr bwMode="auto">
          <a:xfrm>
            <a:off x="9184092" y="1952046"/>
            <a:ext cx="721587" cy="339566"/>
            <a:chOff x="3244" y="2918"/>
            <a:chExt cx="553" cy="222"/>
          </a:xfrm>
        </p:grpSpPr>
        <p:grpSp>
          <p:nvGrpSpPr>
            <p:cNvPr id="767" name="Group 29"/>
            <p:cNvGrpSpPr>
              <a:grpSpLocks/>
            </p:cNvGrpSpPr>
            <p:nvPr/>
          </p:nvGrpSpPr>
          <p:grpSpPr bwMode="auto">
            <a:xfrm>
              <a:off x="3716" y="3026"/>
              <a:ext cx="51" cy="60"/>
              <a:chOff x="4694" y="1797"/>
              <a:chExt cx="340" cy="409"/>
            </a:xfrm>
          </p:grpSpPr>
          <p:pic>
            <p:nvPicPr>
              <p:cNvPr id="842" name="Picture 30" descr="IMG_8706"/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" y="1800"/>
                <a:ext cx="297" cy="405"/>
              </a:xfrm>
              <a:prstGeom prst="rect">
                <a:avLst/>
              </a:prstGeom>
              <a:noFill/>
            </p:spPr>
          </p:pic>
          <p:sp>
            <p:nvSpPr>
              <p:cNvPr id="843" name="Rectangle 31"/>
              <p:cNvSpPr>
                <a:spLocks noChangeArrowheads="1"/>
              </p:cNvSpPr>
              <p:nvPr/>
            </p:nvSpPr>
            <p:spPr bwMode="auto">
              <a:xfrm>
                <a:off x="4707" y="2043"/>
                <a:ext cx="41" cy="1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44" name="Rectangle 32"/>
              <p:cNvSpPr>
                <a:spLocks noChangeArrowheads="1"/>
              </p:cNvSpPr>
              <p:nvPr/>
            </p:nvSpPr>
            <p:spPr bwMode="auto">
              <a:xfrm>
                <a:off x="4721" y="2023"/>
                <a:ext cx="23" cy="18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45" name="Rectangle 33"/>
              <p:cNvSpPr>
                <a:spLocks noChangeArrowheads="1"/>
              </p:cNvSpPr>
              <p:nvPr/>
            </p:nvSpPr>
            <p:spPr bwMode="auto">
              <a:xfrm>
                <a:off x="4707" y="1962"/>
                <a:ext cx="14" cy="18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46" name="Rectangle 34"/>
              <p:cNvSpPr>
                <a:spLocks noChangeArrowheads="1"/>
              </p:cNvSpPr>
              <p:nvPr/>
            </p:nvSpPr>
            <p:spPr bwMode="auto">
              <a:xfrm>
                <a:off x="4707" y="1966"/>
                <a:ext cx="23" cy="8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47" name="Rectangle 35"/>
              <p:cNvSpPr>
                <a:spLocks noChangeArrowheads="1"/>
              </p:cNvSpPr>
              <p:nvPr/>
            </p:nvSpPr>
            <p:spPr bwMode="auto">
              <a:xfrm>
                <a:off x="4715" y="1990"/>
                <a:ext cx="23" cy="8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48" name="Rectangle 36"/>
              <p:cNvSpPr>
                <a:spLocks noChangeArrowheads="1"/>
              </p:cNvSpPr>
              <p:nvPr/>
            </p:nvSpPr>
            <p:spPr bwMode="auto">
              <a:xfrm>
                <a:off x="4709" y="1797"/>
                <a:ext cx="325" cy="3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49" name="Rectangle 37"/>
              <p:cNvSpPr>
                <a:spLocks noChangeArrowheads="1"/>
              </p:cNvSpPr>
              <p:nvPr/>
            </p:nvSpPr>
            <p:spPr bwMode="auto">
              <a:xfrm>
                <a:off x="4999" y="1835"/>
                <a:ext cx="31" cy="37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50" name="Rectangle 38"/>
              <p:cNvSpPr>
                <a:spLocks noChangeArrowheads="1"/>
              </p:cNvSpPr>
              <p:nvPr/>
            </p:nvSpPr>
            <p:spPr bwMode="auto">
              <a:xfrm>
                <a:off x="4715" y="1831"/>
                <a:ext cx="23" cy="8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51" name="Rectangle 39"/>
              <p:cNvSpPr>
                <a:spLocks noChangeArrowheads="1"/>
              </p:cNvSpPr>
              <p:nvPr/>
            </p:nvSpPr>
            <p:spPr bwMode="auto">
              <a:xfrm>
                <a:off x="4723" y="1823"/>
                <a:ext cx="291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52" name="Oval 40"/>
              <p:cNvSpPr>
                <a:spLocks noChangeArrowheads="1"/>
              </p:cNvSpPr>
              <p:nvPr/>
            </p:nvSpPr>
            <p:spPr bwMode="auto">
              <a:xfrm>
                <a:off x="4694" y="1807"/>
                <a:ext cx="84" cy="66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53" name="Oval 41"/>
              <p:cNvSpPr>
                <a:spLocks noChangeArrowheads="1"/>
              </p:cNvSpPr>
              <p:nvPr/>
            </p:nvSpPr>
            <p:spPr bwMode="auto">
              <a:xfrm>
                <a:off x="4947" y="1797"/>
                <a:ext cx="79" cy="69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54" name="Rectangle 42"/>
              <p:cNvSpPr>
                <a:spLocks noChangeArrowheads="1"/>
              </p:cNvSpPr>
              <p:nvPr/>
            </p:nvSpPr>
            <p:spPr bwMode="auto">
              <a:xfrm>
                <a:off x="4723" y="2185"/>
                <a:ext cx="291" cy="2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</p:grpSp>
        <p:pic>
          <p:nvPicPr>
            <p:cNvPr id="768" name="Picture 43" descr="제목 없음"/>
            <p:cNvPicPr>
              <a:picLocks noChangeAspect="1" noChangeArrowheads="1"/>
            </p:cNvPicPr>
            <p:nvPr/>
          </p:nvPicPr>
          <p:blipFill>
            <a:blip r:embed="rId15" cstate="print">
              <a:lum bright="6000"/>
            </a:blip>
            <a:srcRect/>
            <a:stretch>
              <a:fillRect/>
            </a:stretch>
          </p:blipFill>
          <p:spPr bwMode="auto">
            <a:xfrm>
              <a:off x="3250" y="2918"/>
              <a:ext cx="547" cy="222"/>
            </a:xfrm>
            <a:prstGeom prst="rect">
              <a:avLst/>
            </a:prstGeom>
            <a:noFill/>
          </p:spPr>
        </p:pic>
        <p:sp>
          <p:nvSpPr>
            <p:cNvPr id="769" name="Rectangle 44"/>
            <p:cNvSpPr>
              <a:spLocks noChangeArrowheads="1"/>
            </p:cNvSpPr>
            <p:nvPr/>
          </p:nvSpPr>
          <p:spPr bwMode="auto">
            <a:xfrm>
              <a:off x="3265" y="2931"/>
              <a:ext cx="392" cy="126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defTabSz="955445" eaLnBrk="0" fontAlgn="ctr" hangingPunct="0">
                <a:lnSpc>
                  <a:spcPct val="80000"/>
                </a:lnSpc>
                <a:spcBef>
                  <a:spcPct val="50000"/>
                </a:spcBef>
                <a:buSzPct val="75000"/>
              </a:pPr>
              <a:endParaRPr lang="ko-KR" altLang="en-US" sz="1000" b="0" dirty="0">
                <a:solidFill>
                  <a:srgbClr val="0000FF"/>
                </a:solidFill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770" name="Group 45"/>
            <p:cNvGrpSpPr>
              <a:grpSpLocks/>
            </p:cNvGrpSpPr>
            <p:nvPr/>
          </p:nvGrpSpPr>
          <p:grpSpPr bwMode="auto">
            <a:xfrm>
              <a:off x="3265" y="2957"/>
              <a:ext cx="74" cy="94"/>
              <a:chOff x="3742" y="708"/>
              <a:chExt cx="1018" cy="1226"/>
            </a:xfrm>
          </p:grpSpPr>
          <p:pic>
            <p:nvPicPr>
              <p:cNvPr id="829" name="Picture 46" descr="IMG_8706"/>
              <p:cNvPicPr>
                <a:picLocks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3810" y="717"/>
                <a:ext cx="889" cy="1213"/>
              </a:xfrm>
              <a:prstGeom prst="rect">
                <a:avLst/>
              </a:prstGeom>
              <a:noFill/>
            </p:spPr>
          </p:pic>
          <p:sp>
            <p:nvSpPr>
              <p:cNvPr id="830" name="Rectangle 47"/>
              <p:cNvSpPr>
                <a:spLocks noChangeArrowheads="1"/>
              </p:cNvSpPr>
              <p:nvPr/>
            </p:nvSpPr>
            <p:spPr bwMode="auto">
              <a:xfrm>
                <a:off x="3780" y="1446"/>
                <a:ext cx="124" cy="4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31" name="Rectangle 48"/>
              <p:cNvSpPr>
                <a:spLocks noChangeArrowheads="1"/>
              </p:cNvSpPr>
              <p:nvPr/>
            </p:nvSpPr>
            <p:spPr bwMode="auto">
              <a:xfrm>
                <a:off x="3824" y="1386"/>
                <a:ext cx="68" cy="5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32" name="Rectangle 49"/>
              <p:cNvSpPr>
                <a:spLocks noChangeArrowheads="1"/>
              </p:cNvSpPr>
              <p:nvPr/>
            </p:nvSpPr>
            <p:spPr bwMode="auto">
              <a:xfrm>
                <a:off x="3780" y="1202"/>
                <a:ext cx="43" cy="54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33" name="Rectangle 50"/>
              <p:cNvSpPr>
                <a:spLocks noChangeArrowheads="1"/>
              </p:cNvSpPr>
              <p:nvPr/>
            </p:nvSpPr>
            <p:spPr bwMode="auto">
              <a:xfrm>
                <a:off x="3781" y="1214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34" name="Rectangle 51"/>
              <p:cNvSpPr>
                <a:spLocks noChangeArrowheads="1"/>
              </p:cNvSpPr>
              <p:nvPr/>
            </p:nvSpPr>
            <p:spPr bwMode="auto">
              <a:xfrm>
                <a:off x="3805" y="1286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35" name="Rectangle 52"/>
              <p:cNvSpPr>
                <a:spLocks noChangeArrowheads="1"/>
              </p:cNvSpPr>
              <p:nvPr/>
            </p:nvSpPr>
            <p:spPr bwMode="auto">
              <a:xfrm>
                <a:off x="3787" y="708"/>
                <a:ext cx="973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36" name="Rectangle 53"/>
              <p:cNvSpPr>
                <a:spLocks noChangeArrowheads="1"/>
              </p:cNvSpPr>
              <p:nvPr/>
            </p:nvSpPr>
            <p:spPr bwMode="auto">
              <a:xfrm>
                <a:off x="4656" y="823"/>
                <a:ext cx="93" cy="111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37" name="Rectangle 54"/>
              <p:cNvSpPr>
                <a:spLocks noChangeArrowheads="1"/>
              </p:cNvSpPr>
              <p:nvPr/>
            </p:nvSpPr>
            <p:spPr bwMode="auto">
              <a:xfrm>
                <a:off x="3805" y="810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38" name="Rectangle 55"/>
              <p:cNvSpPr>
                <a:spLocks noChangeArrowheads="1"/>
              </p:cNvSpPr>
              <p:nvPr/>
            </p:nvSpPr>
            <p:spPr bwMode="auto">
              <a:xfrm>
                <a:off x="3829" y="785"/>
                <a:ext cx="870" cy="8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39" name="Oval 56"/>
              <p:cNvSpPr>
                <a:spLocks noChangeArrowheads="1"/>
              </p:cNvSpPr>
              <p:nvPr/>
            </p:nvSpPr>
            <p:spPr bwMode="auto">
              <a:xfrm>
                <a:off x="3742" y="739"/>
                <a:ext cx="251" cy="19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40" name="Oval 57"/>
              <p:cNvSpPr>
                <a:spLocks noChangeArrowheads="1"/>
              </p:cNvSpPr>
              <p:nvPr/>
            </p:nvSpPr>
            <p:spPr bwMode="auto">
              <a:xfrm>
                <a:off x="4501" y="708"/>
                <a:ext cx="236" cy="207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41" name="Rectangle 58"/>
              <p:cNvSpPr>
                <a:spLocks noChangeArrowheads="1"/>
              </p:cNvSpPr>
              <p:nvPr/>
            </p:nvSpPr>
            <p:spPr bwMode="auto">
              <a:xfrm>
                <a:off x="3829" y="1870"/>
                <a:ext cx="870" cy="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771" name="Group 59"/>
            <p:cNvGrpSpPr>
              <a:grpSpLocks/>
            </p:cNvGrpSpPr>
            <p:nvPr/>
          </p:nvGrpSpPr>
          <p:grpSpPr bwMode="auto">
            <a:xfrm>
              <a:off x="3343" y="2955"/>
              <a:ext cx="73" cy="95"/>
              <a:chOff x="3742" y="708"/>
              <a:chExt cx="1018" cy="1226"/>
            </a:xfrm>
          </p:grpSpPr>
          <p:pic>
            <p:nvPicPr>
              <p:cNvPr id="816" name="Picture 60" descr="IMG_8706"/>
              <p:cNvPicPr>
                <a:picLocks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3810" y="717"/>
                <a:ext cx="889" cy="1213"/>
              </a:xfrm>
              <a:prstGeom prst="rect">
                <a:avLst/>
              </a:prstGeom>
              <a:noFill/>
            </p:spPr>
          </p:pic>
          <p:sp>
            <p:nvSpPr>
              <p:cNvPr id="817" name="Rectangle 61"/>
              <p:cNvSpPr>
                <a:spLocks noChangeArrowheads="1"/>
              </p:cNvSpPr>
              <p:nvPr/>
            </p:nvSpPr>
            <p:spPr bwMode="auto">
              <a:xfrm>
                <a:off x="3780" y="1446"/>
                <a:ext cx="124" cy="4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18" name="Rectangle 62"/>
              <p:cNvSpPr>
                <a:spLocks noChangeArrowheads="1"/>
              </p:cNvSpPr>
              <p:nvPr/>
            </p:nvSpPr>
            <p:spPr bwMode="auto">
              <a:xfrm>
                <a:off x="3824" y="1386"/>
                <a:ext cx="68" cy="5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19" name="Rectangle 63"/>
              <p:cNvSpPr>
                <a:spLocks noChangeArrowheads="1"/>
              </p:cNvSpPr>
              <p:nvPr/>
            </p:nvSpPr>
            <p:spPr bwMode="auto">
              <a:xfrm>
                <a:off x="3780" y="1202"/>
                <a:ext cx="43" cy="54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20" name="Rectangle 64"/>
              <p:cNvSpPr>
                <a:spLocks noChangeArrowheads="1"/>
              </p:cNvSpPr>
              <p:nvPr/>
            </p:nvSpPr>
            <p:spPr bwMode="auto">
              <a:xfrm>
                <a:off x="3781" y="1214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21" name="Rectangle 65"/>
              <p:cNvSpPr>
                <a:spLocks noChangeArrowheads="1"/>
              </p:cNvSpPr>
              <p:nvPr/>
            </p:nvSpPr>
            <p:spPr bwMode="auto">
              <a:xfrm>
                <a:off x="3805" y="1286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22" name="Rectangle 66"/>
              <p:cNvSpPr>
                <a:spLocks noChangeArrowheads="1"/>
              </p:cNvSpPr>
              <p:nvPr/>
            </p:nvSpPr>
            <p:spPr bwMode="auto">
              <a:xfrm>
                <a:off x="3787" y="708"/>
                <a:ext cx="973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23" name="Rectangle 67"/>
              <p:cNvSpPr>
                <a:spLocks noChangeArrowheads="1"/>
              </p:cNvSpPr>
              <p:nvPr/>
            </p:nvSpPr>
            <p:spPr bwMode="auto">
              <a:xfrm>
                <a:off x="4656" y="823"/>
                <a:ext cx="93" cy="111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24" name="Rectangle 68"/>
              <p:cNvSpPr>
                <a:spLocks noChangeArrowheads="1"/>
              </p:cNvSpPr>
              <p:nvPr/>
            </p:nvSpPr>
            <p:spPr bwMode="auto">
              <a:xfrm>
                <a:off x="3805" y="810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25" name="Rectangle 69"/>
              <p:cNvSpPr>
                <a:spLocks noChangeArrowheads="1"/>
              </p:cNvSpPr>
              <p:nvPr/>
            </p:nvSpPr>
            <p:spPr bwMode="auto">
              <a:xfrm>
                <a:off x="3829" y="785"/>
                <a:ext cx="870" cy="8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26" name="Oval 70"/>
              <p:cNvSpPr>
                <a:spLocks noChangeArrowheads="1"/>
              </p:cNvSpPr>
              <p:nvPr/>
            </p:nvSpPr>
            <p:spPr bwMode="auto">
              <a:xfrm>
                <a:off x="3742" y="739"/>
                <a:ext cx="251" cy="19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27" name="Oval 71"/>
              <p:cNvSpPr>
                <a:spLocks noChangeArrowheads="1"/>
              </p:cNvSpPr>
              <p:nvPr/>
            </p:nvSpPr>
            <p:spPr bwMode="auto">
              <a:xfrm>
                <a:off x="4501" y="708"/>
                <a:ext cx="236" cy="207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28" name="Rectangle 72"/>
              <p:cNvSpPr>
                <a:spLocks noChangeArrowheads="1"/>
              </p:cNvSpPr>
              <p:nvPr/>
            </p:nvSpPr>
            <p:spPr bwMode="auto">
              <a:xfrm>
                <a:off x="3829" y="1870"/>
                <a:ext cx="870" cy="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772" name="Group 73"/>
            <p:cNvGrpSpPr>
              <a:grpSpLocks/>
            </p:cNvGrpSpPr>
            <p:nvPr/>
          </p:nvGrpSpPr>
          <p:grpSpPr bwMode="auto">
            <a:xfrm>
              <a:off x="3423" y="2955"/>
              <a:ext cx="73" cy="95"/>
              <a:chOff x="3742" y="708"/>
              <a:chExt cx="1018" cy="1226"/>
            </a:xfrm>
          </p:grpSpPr>
          <p:pic>
            <p:nvPicPr>
              <p:cNvPr id="803" name="Picture 74" descr="IMG_8706"/>
              <p:cNvPicPr>
                <a:picLocks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3810" y="717"/>
                <a:ext cx="889" cy="1213"/>
              </a:xfrm>
              <a:prstGeom prst="rect">
                <a:avLst/>
              </a:prstGeom>
              <a:noFill/>
            </p:spPr>
          </p:pic>
          <p:sp>
            <p:nvSpPr>
              <p:cNvPr id="804" name="Rectangle 75"/>
              <p:cNvSpPr>
                <a:spLocks noChangeArrowheads="1"/>
              </p:cNvSpPr>
              <p:nvPr/>
            </p:nvSpPr>
            <p:spPr bwMode="auto">
              <a:xfrm>
                <a:off x="3780" y="1446"/>
                <a:ext cx="124" cy="4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05" name="Rectangle 76"/>
              <p:cNvSpPr>
                <a:spLocks noChangeArrowheads="1"/>
              </p:cNvSpPr>
              <p:nvPr/>
            </p:nvSpPr>
            <p:spPr bwMode="auto">
              <a:xfrm>
                <a:off x="3824" y="1386"/>
                <a:ext cx="68" cy="5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06" name="Rectangle 77"/>
              <p:cNvSpPr>
                <a:spLocks noChangeArrowheads="1"/>
              </p:cNvSpPr>
              <p:nvPr/>
            </p:nvSpPr>
            <p:spPr bwMode="auto">
              <a:xfrm>
                <a:off x="3780" y="1202"/>
                <a:ext cx="43" cy="54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07" name="Rectangle 78"/>
              <p:cNvSpPr>
                <a:spLocks noChangeArrowheads="1"/>
              </p:cNvSpPr>
              <p:nvPr/>
            </p:nvSpPr>
            <p:spPr bwMode="auto">
              <a:xfrm>
                <a:off x="3781" y="1214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08" name="Rectangle 79"/>
              <p:cNvSpPr>
                <a:spLocks noChangeArrowheads="1"/>
              </p:cNvSpPr>
              <p:nvPr/>
            </p:nvSpPr>
            <p:spPr bwMode="auto">
              <a:xfrm>
                <a:off x="3805" y="1286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09" name="Rectangle 80"/>
              <p:cNvSpPr>
                <a:spLocks noChangeArrowheads="1"/>
              </p:cNvSpPr>
              <p:nvPr/>
            </p:nvSpPr>
            <p:spPr bwMode="auto">
              <a:xfrm>
                <a:off x="3787" y="708"/>
                <a:ext cx="973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10" name="Rectangle 81"/>
              <p:cNvSpPr>
                <a:spLocks noChangeArrowheads="1"/>
              </p:cNvSpPr>
              <p:nvPr/>
            </p:nvSpPr>
            <p:spPr bwMode="auto">
              <a:xfrm>
                <a:off x="4656" y="823"/>
                <a:ext cx="93" cy="111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11" name="Rectangle 82"/>
              <p:cNvSpPr>
                <a:spLocks noChangeArrowheads="1"/>
              </p:cNvSpPr>
              <p:nvPr/>
            </p:nvSpPr>
            <p:spPr bwMode="auto">
              <a:xfrm>
                <a:off x="3805" y="810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12" name="Rectangle 83"/>
              <p:cNvSpPr>
                <a:spLocks noChangeArrowheads="1"/>
              </p:cNvSpPr>
              <p:nvPr/>
            </p:nvSpPr>
            <p:spPr bwMode="auto">
              <a:xfrm>
                <a:off x="3829" y="785"/>
                <a:ext cx="870" cy="8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13" name="Oval 84"/>
              <p:cNvSpPr>
                <a:spLocks noChangeArrowheads="1"/>
              </p:cNvSpPr>
              <p:nvPr/>
            </p:nvSpPr>
            <p:spPr bwMode="auto">
              <a:xfrm>
                <a:off x="3742" y="739"/>
                <a:ext cx="251" cy="19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14" name="Oval 85"/>
              <p:cNvSpPr>
                <a:spLocks noChangeArrowheads="1"/>
              </p:cNvSpPr>
              <p:nvPr/>
            </p:nvSpPr>
            <p:spPr bwMode="auto">
              <a:xfrm>
                <a:off x="4501" y="708"/>
                <a:ext cx="236" cy="207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15" name="Rectangle 86"/>
              <p:cNvSpPr>
                <a:spLocks noChangeArrowheads="1"/>
              </p:cNvSpPr>
              <p:nvPr/>
            </p:nvSpPr>
            <p:spPr bwMode="auto">
              <a:xfrm>
                <a:off x="3829" y="1870"/>
                <a:ext cx="870" cy="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773" name="Group 87"/>
            <p:cNvGrpSpPr>
              <a:grpSpLocks/>
            </p:cNvGrpSpPr>
            <p:nvPr/>
          </p:nvGrpSpPr>
          <p:grpSpPr bwMode="auto">
            <a:xfrm>
              <a:off x="3504" y="2955"/>
              <a:ext cx="73" cy="95"/>
              <a:chOff x="3742" y="708"/>
              <a:chExt cx="1018" cy="1226"/>
            </a:xfrm>
          </p:grpSpPr>
          <p:pic>
            <p:nvPicPr>
              <p:cNvPr id="790" name="Picture 88" descr="IMG_8706"/>
              <p:cNvPicPr>
                <a:picLocks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3810" y="717"/>
                <a:ext cx="889" cy="1213"/>
              </a:xfrm>
              <a:prstGeom prst="rect">
                <a:avLst/>
              </a:prstGeom>
              <a:noFill/>
            </p:spPr>
          </p:pic>
          <p:sp>
            <p:nvSpPr>
              <p:cNvPr id="791" name="Rectangle 89"/>
              <p:cNvSpPr>
                <a:spLocks noChangeArrowheads="1"/>
              </p:cNvSpPr>
              <p:nvPr/>
            </p:nvSpPr>
            <p:spPr bwMode="auto">
              <a:xfrm>
                <a:off x="3780" y="1446"/>
                <a:ext cx="124" cy="4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92" name="Rectangle 90"/>
              <p:cNvSpPr>
                <a:spLocks noChangeArrowheads="1"/>
              </p:cNvSpPr>
              <p:nvPr/>
            </p:nvSpPr>
            <p:spPr bwMode="auto">
              <a:xfrm>
                <a:off x="3824" y="1386"/>
                <a:ext cx="68" cy="5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93" name="Rectangle 91"/>
              <p:cNvSpPr>
                <a:spLocks noChangeArrowheads="1"/>
              </p:cNvSpPr>
              <p:nvPr/>
            </p:nvSpPr>
            <p:spPr bwMode="auto">
              <a:xfrm>
                <a:off x="3780" y="1202"/>
                <a:ext cx="43" cy="54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94" name="Rectangle 92"/>
              <p:cNvSpPr>
                <a:spLocks noChangeArrowheads="1"/>
              </p:cNvSpPr>
              <p:nvPr/>
            </p:nvSpPr>
            <p:spPr bwMode="auto">
              <a:xfrm>
                <a:off x="3781" y="1214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95" name="Rectangle 93"/>
              <p:cNvSpPr>
                <a:spLocks noChangeArrowheads="1"/>
              </p:cNvSpPr>
              <p:nvPr/>
            </p:nvSpPr>
            <p:spPr bwMode="auto">
              <a:xfrm>
                <a:off x="3805" y="1286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96" name="Rectangle 94"/>
              <p:cNvSpPr>
                <a:spLocks noChangeArrowheads="1"/>
              </p:cNvSpPr>
              <p:nvPr/>
            </p:nvSpPr>
            <p:spPr bwMode="auto">
              <a:xfrm>
                <a:off x="3787" y="708"/>
                <a:ext cx="973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97" name="Rectangle 95"/>
              <p:cNvSpPr>
                <a:spLocks noChangeArrowheads="1"/>
              </p:cNvSpPr>
              <p:nvPr/>
            </p:nvSpPr>
            <p:spPr bwMode="auto">
              <a:xfrm>
                <a:off x="4656" y="823"/>
                <a:ext cx="93" cy="111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98" name="Rectangle 96"/>
              <p:cNvSpPr>
                <a:spLocks noChangeArrowheads="1"/>
              </p:cNvSpPr>
              <p:nvPr/>
            </p:nvSpPr>
            <p:spPr bwMode="auto">
              <a:xfrm>
                <a:off x="3805" y="810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99" name="Rectangle 97"/>
              <p:cNvSpPr>
                <a:spLocks noChangeArrowheads="1"/>
              </p:cNvSpPr>
              <p:nvPr/>
            </p:nvSpPr>
            <p:spPr bwMode="auto">
              <a:xfrm>
                <a:off x="3829" y="785"/>
                <a:ext cx="870" cy="8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00" name="Oval 98"/>
              <p:cNvSpPr>
                <a:spLocks noChangeArrowheads="1"/>
              </p:cNvSpPr>
              <p:nvPr/>
            </p:nvSpPr>
            <p:spPr bwMode="auto">
              <a:xfrm>
                <a:off x="3742" y="739"/>
                <a:ext cx="251" cy="19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01" name="Oval 99"/>
              <p:cNvSpPr>
                <a:spLocks noChangeArrowheads="1"/>
              </p:cNvSpPr>
              <p:nvPr/>
            </p:nvSpPr>
            <p:spPr bwMode="auto">
              <a:xfrm>
                <a:off x="4501" y="708"/>
                <a:ext cx="236" cy="207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802" name="Rectangle 100"/>
              <p:cNvSpPr>
                <a:spLocks noChangeArrowheads="1"/>
              </p:cNvSpPr>
              <p:nvPr/>
            </p:nvSpPr>
            <p:spPr bwMode="auto">
              <a:xfrm>
                <a:off x="3829" y="1870"/>
                <a:ext cx="870" cy="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774" name="Group 101"/>
            <p:cNvGrpSpPr>
              <a:grpSpLocks/>
            </p:cNvGrpSpPr>
            <p:nvPr/>
          </p:nvGrpSpPr>
          <p:grpSpPr bwMode="auto">
            <a:xfrm>
              <a:off x="3582" y="2955"/>
              <a:ext cx="74" cy="95"/>
              <a:chOff x="3742" y="708"/>
              <a:chExt cx="1018" cy="1226"/>
            </a:xfrm>
          </p:grpSpPr>
          <p:pic>
            <p:nvPicPr>
              <p:cNvPr id="777" name="Picture 102" descr="IMG_8706"/>
              <p:cNvPicPr>
                <a:picLocks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3810" y="717"/>
                <a:ext cx="889" cy="1213"/>
              </a:xfrm>
              <a:prstGeom prst="rect">
                <a:avLst/>
              </a:prstGeom>
              <a:noFill/>
            </p:spPr>
          </p:pic>
          <p:sp>
            <p:nvSpPr>
              <p:cNvPr id="778" name="Rectangle 103"/>
              <p:cNvSpPr>
                <a:spLocks noChangeArrowheads="1"/>
              </p:cNvSpPr>
              <p:nvPr/>
            </p:nvSpPr>
            <p:spPr bwMode="auto">
              <a:xfrm>
                <a:off x="3780" y="1446"/>
                <a:ext cx="124" cy="4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79" name="Rectangle 104"/>
              <p:cNvSpPr>
                <a:spLocks noChangeArrowheads="1"/>
              </p:cNvSpPr>
              <p:nvPr/>
            </p:nvSpPr>
            <p:spPr bwMode="auto">
              <a:xfrm>
                <a:off x="3824" y="1386"/>
                <a:ext cx="68" cy="5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80" name="Rectangle 105"/>
              <p:cNvSpPr>
                <a:spLocks noChangeArrowheads="1"/>
              </p:cNvSpPr>
              <p:nvPr/>
            </p:nvSpPr>
            <p:spPr bwMode="auto">
              <a:xfrm>
                <a:off x="3780" y="1202"/>
                <a:ext cx="43" cy="54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81" name="Rectangle 106"/>
              <p:cNvSpPr>
                <a:spLocks noChangeArrowheads="1"/>
              </p:cNvSpPr>
              <p:nvPr/>
            </p:nvSpPr>
            <p:spPr bwMode="auto">
              <a:xfrm>
                <a:off x="3781" y="1214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82" name="Rectangle 107"/>
              <p:cNvSpPr>
                <a:spLocks noChangeArrowheads="1"/>
              </p:cNvSpPr>
              <p:nvPr/>
            </p:nvSpPr>
            <p:spPr bwMode="auto">
              <a:xfrm>
                <a:off x="3805" y="1286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83" name="Rectangle 108"/>
              <p:cNvSpPr>
                <a:spLocks noChangeArrowheads="1"/>
              </p:cNvSpPr>
              <p:nvPr/>
            </p:nvSpPr>
            <p:spPr bwMode="auto">
              <a:xfrm>
                <a:off x="3787" y="708"/>
                <a:ext cx="973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84" name="Rectangle 109"/>
              <p:cNvSpPr>
                <a:spLocks noChangeArrowheads="1"/>
              </p:cNvSpPr>
              <p:nvPr/>
            </p:nvSpPr>
            <p:spPr bwMode="auto">
              <a:xfrm>
                <a:off x="4656" y="823"/>
                <a:ext cx="93" cy="111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85" name="Rectangle 110"/>
              <p:cNvSpPr>
                <a:spLocks noChangeArrowheads="1"/>
              </p:cNvSpPr>
              <p:nvPr/>
            </p:nvSpPr>
            <p:spPr bwMode="auto">
              <a:xfrm>
                <a:off x="3805" y="810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86" name="Rectangle 111"/>
              <p:cNvSpPr>
                <a:spLocks noChangeArrowheads="1"/>
              </p:cNvSpPr>
              <p:nvPr/>
            </p:nvSpPr>
            <p:spPr bwMode="auto">
              <a:xfrm>
                <a:off x="3829" y="785"/>
                <a:ext cx="870" cy="8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87" name="Oval 112"/>
              <p:cNvSpPr>
                <a:spLocks noChangeArrowheads="1"/>
              </p:cNvSpPr>
              <p:nvPr/>
            </p:nvSpPr>
            <p:spPr bwMode="auto">
              <a:xfrm>
                <a:off x="3742" y="739"/>
                <a:ext cx="251" cy="19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88" name="Oval 113"/>
              <p:cNvSpPr>
                <a:spLocks noChangeArrowheads="1"/>
              </p:cNvSpPr>
              <p:nvPr/>
            </p:nvSpPr>
            <p:spPr bwMode="auto">
              <a:xfrm>
                <a:off x="4501" y="708"/>
                <a:ext cx="236" cy="207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789" name="Rectangle 114"/>
              <p:cNvSpPr>
                <a:spLocks noChangeArrowheads="1"/>
              </p:cNvSpPr>
              <p:nvPr/>
            </p:nvSpPr>
            <p:spPr bwMode="auto">
              <a:xfrm>
                <a:off x="3829" y="1870"/>
                <a:ext cx="870" cy="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955445" eaLnBrk="0" fontAlgn="ctr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</a:pPr>
                <a:endParaRPr lang="ko-KR" altLang="en-US" sz="1000" b="0" dirty="0">
                  <a:solidFill>
                    <a:srgbClr val="0000FF"/>
                  </a:solidFill>
                  <a:latin typeface="Arial" pitchFamily="34" charset="0"/>
                  <a:ea typeface="HY견고딕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775" name="Rectangle 115"/>
            <p:cNvSpPr>
              <a:spLocks noChangeArrowheads="1"/>
            </p:cNvSpPr>
            <p:nvPr/>
          </p:nvSpPr>
          <p:spPr bwMode="auto">
            <a:xfrm>
              <a:off x="3265" y="3046"/>
              <a:ext cx="392" cy="11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955445" eaLnBrk="0" fontAlgn="ctr" hangingPunct="0">
                <a:lnSpc>
                  <a:spcPct val="80000"/>
                </a:lnSpc>
                <a:spcBef>
                  <a:spcPct val="50000"/>
                </a:spcBef>
                <a:buSzPct val="75000"/>
              </a:pPr>
              <a:endParaRPr lang="ko-KR" altLang="en-US" sz="1000" b="0" dirty="0">
                <a:solidFill>
                  <a:srgbClr val="0000FF"/>
                </a:solidFill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776" name="Rectangle 116"/>
            <p:cNvSpPr>
              <a:spLocks noChangeArrowheads="1"/>
            </p:cNvSpPr>
            <p:nvPr/>
          </p:nvSpPr>
          <p:spPr bwMode="auto">
            <a:xfrm>
              <a:off x="3244" y="3097"/>
              <a:ext cx="14" cy="2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955445" eaLnBrk="0" fontAlgn="ctr" hangingPunct="0">
                <a:lnSpc>
                  <a:spcPct val="80000"/>
                </a:lnSpc>
                <a:spcBef>
                  <a:spcPct val="50000"/>
                </a:spcBef>
                <a:buSzPct val="75000"/>
              </a:pPr>
              <a:endParaRPr lang="ko-KR" altLang="en-US" sz="1000" b="0" dirty="0">
                <a:solidFill>
                  <a:srgbClr val="0000FF"/>
                </a:solidFill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</p:grpSp>
      <p:cxnSp>
        <p:nvCxnSpPr>
          <p:cNvPr id="856" name="직선 화살표 연결선 855"/>
          <p:cNvCxnSpPr/>
          <p:nvPr/>
        </p:nvCxnSpPr>
        <p:spPr>
          <a:xfrm flipV="1">
            <a:off x="9044501" y="2226697"/>
            <a:ext cx="147420" cy="667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7" name="Text Box 145"/>
          <p:cNvSpPr txBox="1">
            <a:spLocks noChangeArrowheads="1"/>
          </p:cNvSpPr>
          <p:nvPr/>
        </p:nvSpPr>
        <p:spPr bwMode="auto">
          <a:xfrm>
            <a:off x="9315267" y="2303703"/>
            <a:ext cx="446857" cy="24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355" tIns="45179" rIns="90355" bIns="45179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55445" latinLnBrk="0">
              <a:spcBef>
                <a:spcPct val="50000"/>
              </a:spcBef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출하</a:t>
            </a:r>
          </a:p>
        </p:txBody>
      </p:sp>
      <p:cxnSp>
        <p:nvCxnSpPr>
          <p:cNvPr id="192" name="꺾인 연결선 191"/>
          <p:cNvCxnSpPr>
            <a:stCxn id="761" idx="0"/>
            <a:endCxn id="765" idx="2"/>
          </p:cNvCxnSpPr>
          <p:nvPr/>
        </p:nvCxnSpPr>
        <p:spPr>
          <a:xfrm rot="16200000" flipV="1">
            <a:off x="8788570" y="2392599"/>
            <a:ext cx="265036" cy="52959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761" idx="0"/>
            <a:endCxn id="857" idx="2"/>
          </p:cNvCxnSpPr>
          <p:nvPr/>
        </p:nvCxnSpPr>
        <p:spPr>
          <a:xfrm rot="5400000" flipH="1" flipV="1">
            <a:off x="9241754" y="2492971"/>
            <a:ext cx="241068" cy="352814"/>
          </a:xfrm>
          <a:prstGeom prst="bentConnector3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직선 화살표 연결선 857"/>
          <p:cNvCxnSpPr/>
          <p:nvPr/>
        </p:nvCxnSpPr>
        <p:spPr>
          <a:xfrm>
            <a:off x="5755064" y="5679595"/>
            <a:ext cx="28474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직선 화살표 연결선 858"/>
          <p:cNvCxnSpPr/>
          <p:nvPr/>
        </p:nvCxnSpPr>
        <p:spPr>
          <a:xfrm>
            <a:off x="6893378" y="5679595"/>
            <a:ext cx="28474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758" idx="1"/>
            <a:endCxn id="741" idx="0"/>
          </p:cNvCxnSpPr>
          <p:nvPr/>
        </p:nvCxnSpPr>
        <p:spPr>
          <a:xfrm rot="10800000" flipV="1">
            <a:off x="6403827" y="4993935"/>
            <a:ext cx="807744" cy="263674"/>
          </a:xfrm>
          <a:prstGeom prst="bentConnector2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745" idx="1"/>
            <a:endCxn id="759" idx="3"/>
          </p:cNvCxnSpPr>
          <p:nvPr/>
        </p:nvCxnSpPr>
        <p:spPr>
          <a:xfrm rot="10800000">
            <a:off x="8274004" y="4205031"/>
            <a:ext cx="583191" cy="1385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/>
          <p:cNvCxnSpPr/>
          <p:nvPr/>
        </p:nvCxnSpPr>
        <p:spPr>
          <a:xfrm flipH="1" flipV="1">
            <a:off x="9187900" y="5236362"/>
            <a:ext cx="13177" cy="302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0" name="직선 화살표 연결선 859"/>
          <p:cNvCxnSpPr/>
          <p:nvPr/>
        </p:nvCxnSpPr>
        <p:spPr>
          <a:xfrm flipH="1" flipV="1">
            <a:off x="9187900" y="3929299"/>
            <a:ext cx="13177" cy="302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 224"/>
          <p:cNvCxnSpPr>
            <a:stCxn id="740" idx="3"/>
            <a:endCxn id="417" idx="2"/>
          </p:cNvCxnSpPr>
          <p:nvPr/>
        </p:nvCxnSpPr>
        <p:spPr>
          <a:xfrm flipV="1">
            <a:off x="4809444" y="3911472"/>
            <a:ext cx="2874696" cy="735361"/>
          </a:xfrm>
          <a:prstGeom prst="bentConnector2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4" name="Group 128"/>
          <p:cNvGrpSpPr>
            <a:grpSpLocks/>
          </p:cNvGrpSpPr>
          <p:nvPr/>
        </p:nvGrpSpPr>
        <p:grpSpPr bwMode="auto">
          <a:xfrm>
            <a:off x="7422398" y="3991650"/>
            <a:ext cx="564501" cy="485039"/>
            <a:chOff x="415" y="2191"/>
            <a:chExt cx="271" cy="262"/>
          </a:xfrm>
        </p:grpSpPr>
        <p:pic>
          <p:nvPicPr>
            <p:cNvPr id="755" name="Picture 372" descr="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" y="2324"/>
              <a:ext cx="271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6" name="Picture 386" descr="10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2191"/>
              <a:ext cx="172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758" name="표 7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791719"/>
              </p:ext>
            </p:extLst>
          </p:nvPr>
        </p:nvGraphicFramePr>
        <p:xfrm>
          <a:off x="7211571" y="4721745"/>
          <a:ext cx="986155" cy="54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MES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불량 등록 및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수리 이력 등록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148" marR="91148" marT="44655" marB="44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57" name="TextBox 756"/>
          <p:cNvSpPr txBox="1"/>
          <p:nvPr/>
        </p:nvSpPr>
        <p:spPr>
          <a:xfrm>
            <a:off x="7324546" y="4404560"/>
            <a:ext cx="727518" cy="245139"/>
          </a:xfrm>
          <a:prstGeom prst="rect">
            <a:avLst/>
          </a:prstGeom>
          <a:solidFill>
            <a:schemeClr val="bg1"/>
          </a:solidFill>
        </p:spPr>
        <p:txBody>
          <a:bodyPr wrap="none" lIns="90366" tIns="45184" rIns="90366" bIns="45184" rtlCol="0">
            <a:spAutoFit/>
          </a:bodyPr>
          <a:lstStyle/>
          <a:p>
            <a:pPr algn="ctr" defTabSz="955445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LINEOUT</a:t>
            </a:r>
            <a:endParaRPr lang="en-US" altLang="ko-KR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6" name="직선 화살표 연결선 245"/>
          <p:cNvCxnSpPr>
            <a:stCxn id="753" idx="3"/>
          </p:cNvCxnSpPr>
          <p:nvPr/>
        </p:nvCxnSpPr>
        <p:spPr>
          <a:xfrm flipV="1">
            <a:off x="8398343" y="5743169"/>
            <a:ext cx="425278" cy="144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 258"/>
          <p:cNvCxnSpPr>
            <a:stCxn id="752" idx="3"/>
            <a:endCxn id="748" idx="3"/>
          </p:cNvCxnSpPr>
          <p:nvPr/>
        </p:nvCxnSpPr>
        <p:spPr>
          <a:xfrm>
            <a:off x="9685156" y="4375396"/>
            <a:ext cx="12659" cy="1348568"/>
          </a:xfrm>
          <a:prstGeom prst="bentConnector3">
            <a:avLst>
              <a:gd name="adj1" fmla="val 1200000"/>
            </a:avLst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/>
          <p:cNvCxnSpPr>
            <a:stCxn id="650" idx="0"/>
            <a:endCxn id="758" idx="2"/>
          </p:cNvCxnSpPr>
          <p:nvPr/>
        </p:nvCxnSpPr>
        <p:spPr>
          <a:xfrm flipH="1" flipV="1">
            <a:off x="7704648" y="5266125"/>
            <a:ext cx="1" cy="26797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자유형 263"/>
          <p:cNvSpPr/>
          <p:nvPr/>
        </p:nvSpPr>
        <p:spPr>
          <a:xfrm>
            <a:off x="962116" y="3956956"/>
            <a:ext cx="8912235" cy="2679318"/>
          </a:xfrm>
          <a:custGeom>
            <a:avLst/>
            <a:gdLst>
              <a:gd name="connsiteX0" fmla="*/ 0 w 8978900"/>
              <a:gd name="connsiteY0" fmla="*/ 482600 h 2743200"/>
              <a:gd name="connsiteX1" fmla="*/ 0 w 8978900"/>
              <a:gd name="connsiteY1" fmla="*/ 2743200 h 2743200"/>
              <a:gd name="connsiteX2" fmla="*/ 8978900 w 8978900"/>
              <a:gd name="connsiteY2" fmla="*/ 2743200 h 2743200"/>
              <a:gd name="connsiteX3" fmla="*/ 8978900 w 8978900"/>
              <a:gd name="connsiteY3" fmla="*/ 0 h 2743200"/>
              <a:gd name="connsiteX4" fmla="*/ 7429500 w 8978900"/>
              <a:gd name="connsiteY4" fmla="*/ 0 h 2743200"/>
              <a:gd name="connsiteX5" fmla="*/ 6197600 w 8978900"/>
              <a:gd name="connsiteY5" fmla="*/ 0 h 2743200"/>
              <a:gd name="connsiteX6" fmla="*/ 6197600 w 8978900"/>
              <a:gd name="connsiteY6" fmla="*/ 571500 h 2743200"/>
              <a:gd name="connsiteX7" fmla="*/ 0 w 8978900"/>
              <a:gd name="connsiteY7" fmla="*/ 482600 h 2743200"/>
              <a:gd name="connsiteX0" fmla="*/ 0 w 8978900"/>
              <a:gd name="connsiteY0" fmla="*/ 482600 h 2743200"/>
              <a:gd name="connsiteX1" fmla="*/ 0 w 8978900"/>
              <a:gd name="connsiteY1" fmla="*/ 2743200 h 2743200"/>
              <a:gd name="connsiteX2" fmla="*/ 8978900 w 8978900"/>
              <a:gd name="connsiteY2" fmla="*/ 2743200 h 2743200"/>
              <a:gd name="connsiteX3" fmla="*/ 8978900 w 8978900"/>
              <a:gd name="connsiteY3" fmla="*/ 0 h 2743200"/>
              <a:gd name="connsiteX4" fmla="*/ 7429500 w 8978900"/>
              <a:gd name="connsiteY4" fmla="*/ 0 h 2743200"/>
              <a:gd name="connsiteX5" fmla="*/ 6197600 w 8978900"/>
              <a:gd name="connsiteY5" fmla="*/ 0 h 2743200"/>
              <a:gd name="connsiteX6" fmla="*/ 6197600 w 8978900"/>
              <a:gd name="connsiteY6" fmla="*/ 520700 h 2743200"/>
              <a:gd name="connsiteX7" fmla="*/ 0 w 8978900"/>
              <a:gd name="connsiteY7" fmla="*/ 482600 h 2743200"/>
              <a:gd name="connsiteX0" fmla="*/ 38100 w 8978900"/>
              <a:gd name="connsiteY0" fmla="*/ 520700 h 2743200"/>
              <a:gd name="connsiteX1" fmla="*/ 0 w 8978900"/>
              <a:gd name="connsiteY1" fmla="*/ 2743200 h 2743200"/>
              <a:gd name="connsiteX2" fmla="*/ 8978900 w 8978900"/>
              <a:gd name="connsiteY2" fmla="*/ 2743200 h 2743200"/>
              <a:gd name="connsiteX3" fmla="*/ 8978900 w 8978900"/>
              <a:gd name="connsiteY3" fmla="*/ 0 h 2743200"/>
              <a:gd name="connsiteX4" fmla="*/ 7429500 w 8978900"/>
              <a:gd name="connsiteY4" fmla="*/ 0 h 2743200"/>
              <a:gd name="connsiteX5" fmla="*/ 6197600 w 8978900"/>
              <a:gd name="connsiteY5" fmla="*/ 0 h 2743200"/>
              <a:gd name="connsiteX6" fmla="*/ 6197600 w 8978900"/>
              <a:gd name="connsiteY6" fmla="*/ 520700 h 2743200"/>
              <a:gd name="connsiteX7" fmla="*/ 38100 w 8978900"/>
              <a:gd name="connsiteY7" fmla="*/ 520700 h 2743200"/>
              <a:gd name="connsiteX0" fmla="*/ 0 w 8940800"/>
              <a:gd name="connsiteY0" fmla="*/ 520700 h 2743200"/>
              <a:gd name="connsiteX1" fmla="*/ 0 w 8940800"/>
              <a:gd name="connsiteY1" fmla="*/ 2717800 h 2743200"/>
              <a:gd name="connsiteX2" fmla="*/ 8940800 w 8940800"/>
              <a:gd name="connsiteY2" fmla="*/ 2743200 h 2743200"/>
              <a:gd name="connsiteX3" fmla="*/ 8940800 w 8940800"/>
              <a:gd name="connsiteY3" fmla="*/ 0 h 2743200"/>
              <a:gd name="connsiteX4" fmla="*/ 7391400 w 8940800"/>
              <a:gd name="connsiteY4" fmla="*/ 0 h 2743200"/>
              <a:gd name="connsiteX5" fmla="*/ 6159500 w 8940800"/>
              <a:gd name="connsiteY5" fmla="*/ 0 h 2743200"/>
              <a:gd name="connsiteX6" fmla="*/ 6159500 w 8940800"/>
              <a:gd name="connsiteY6" fmla="*/ 520700 h 2743200"/>
              <a:gd name="connsiteX7" fmla="*/ 0 w 8940800"/>
              <a:gd name="connsiteY7" fmla="*/ 5207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40800" h="2743200">
                <a:moveTo>
                  <a:pt x="0" y="520700"/>
                </a:moveTo>
                <a:lnTo>
                  <a:pt x="0" y="2717800"/>
                </a:lnTo>
                <a:lnTo>
                  <a:pt x="8940800" y="2743200"/>
                </a:lnTo>
                <a:lnTo>
                  <a:pt x="8940800" y="0"/>
                </a:lnTo>
                <a:lnTo>
                  <a:pt x="7391400" y="0"/>
                </a:lnTo>
                <a:lnTo>
                  <a:pt x="6159500" y="0"/>
                </a:lnTo>
                <a:lnTo>
                  <a:pt x="6159500" y="520700"/>
                </a:lnTo>
                <a:lnTo>
                  <a:pt x="0" y="52070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66" tIns="45184" rIns="90366" bIns="45184" rtlCol="0" anchor="ctr"/>
          <a:lstStyle/>
          <a:p>
            <a:pPr algn="ctr" defTabSz="955445"/>
            <a:endParaRPr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1" name="TextBox 860"/>
          <p:cNvSpPr txBox="1"/>
          <p:nvPr/>
        </p:nvSpPr>
        <p:spPr>
          <a:xfrm>
            <a:off x="7805316" y="19193"/>
            <a:ext cx="2076244" cy="414428"/>
          </a:xfrm>
          <a:prstGeom prst="rect">
            <a:avLst/>
          </a:prstGeom>
          <a:noFill/>
        </p:spPr>
        <p:txBody>
          <a:bodyPr wrap="square" lIns="90366" tIns="45184" rIns="90366" bIns="45184" rtlCol="0">
            <a:spAutoFit/>
          </a:bodyPr>
          <a:lstStyle/>
          <a:p>
            <a:pPr defTabSz="955445" eaLnBrk="0" fontAlgn="ctr" hangingPunct="0">
              <a:lnSpc>
                <a:spcPct val="80000"/>
              </a:lnSpc>
              <a:spcBef>
                <a:spcPct val="50000"/>
              </a:spcBef>
              <a:buSzPct val="75000"/>
              <a:buFont typeface="Arial" pitchFamily="34" charset="0"/>
              <a:buChar char="•"/>
            </a:pPr>
            <a:r>
              <a:rPr lang="en-US" altLang="ko-KR" sz="1000" b="0" i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SMD : Surface Mounting Device</a:t>
            </a:r>
          </a:p>
          <a:p>
            <a:pPr defTabSz="955445" eaLnBrk="0" fontAlgn="ctr" hangingPunct="0">
              <a:lnSpc>
                <a:spcPct val="80000"/>
              </a:lnSpc>
              <a:spcBef>
                <a:spcPct val="50000"/>
              </a:spcBef>
              <a:buSzPct val="75000"/>
              <a:buFont typeface="Arial" pitchFamily="34" charset="0"/>
              <a:buChar char="•"/>
            </a:pPr>
            <a:r>
              <a:rPr lang="en-US" altLang="ko-KR" sz="1000" b="0" i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A.O.I : Auto Optical Inspection</a:t>
            </a:r>
            <a:endParaRPr lang="ko-KR" altLang="en-US" sz="1000" b="0" i="1" dirty="0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62" name="모서리가 둥근 직사각형 861"/>
          <p:cNvSpPr/>
          <p:nvPr/>
        </p:nvSpPr>
        <p:spPr>
          <a:xfrm>
            <a:off x="7088584" y="90585"/>
            <a:ext cx="591978" cy="2641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66" tIns="45184" rIns="90366" bIns="45184" rtlCol="0" anchor="ctr"/>
          <a:lstStyle/>
          <a:p>
            <a:pPr algn="ctr" defTabSz="955445"/>
            <a:r>
              <a:rPr lang="en-US" altLang="ko-KR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MES</a:t>
            </a:r>
            <a:endParaRPr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3" name="모서리가 둥근 직사각형 862"/>
          <p:cNvSpPr/>
          <p:nvPr/>
        </p:nvSpPr>
        <p:spPr>
          <a:xfrm>
            <a:off x="6382262" y="90585"/>
            <a:ext cx="591978" cy="2641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66" tIns="45184" rIns="90366" bIns="45184" rtlCol="0" anchor="ctr"/>
          <a:lstStyle/>
          <a:p>
            <a:pPr algn="ctr" defTabSz="955445"/>
            <a:r>
              <a:rPr lang="en-US" altLang="ko-KR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S-ERP</a:t>
            </a:r>
            <a:endParaRPr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4" name="모서리가 둥근 직사각형 863"/>
          <p:cNvSpPr/>
          <p:nvPr/>
        </p:nvSpPr>
        <p:spPr>
          <a:xfrm>
            <a:off x="5632933" y="90585"/>
            <a:ext cx="591978" cy="2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66" tIns="45184" rIns="90366" bIns="45184" rtlCol="0" anchor="ctr"/>
          <a:lstStyle/>
          <a:p>
            <a:pPr algn="ctr" defTabSz="955445"/>
            <a:r>
              <a:rPr lang="en-US" altLang="ko-KR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WMS</a:t>
            </a:r>
            <a:endParaRPr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5" name="TextBox 864"/>
          <p:cNvSpPr txBox="1"/>
          <p:nvPr/>
        </p:nvSpPr>
        <p:spPr>
          <a:xfrm>
            <a:off x="6053987" y="3710324"/>
            <a:ext cx="727518" cy="245139"/>
          </a:xfrm>
          <a:prstGeom prst="rect">
            <a:avLst/>
          </a:prstGeom>
          <a:solidFill>
            <a:schemeClr val="bg1"/>
          </a:solidFill>
        </p:spPr>
        <p:txBody>
          <a:bodyPr wrap="none" lIns="90366" tIns="45184" rIns="90366" bIns="45184" rtlCol="0">
            <a:spAutoFit/>
          </a:bodyPr>
          <a:lstStyle/>
          <a:p>
            <a:pPr algn="ctr" defTabSz="955445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LINEOUT</a:t>
            </a:r>
            <a:endParaRPr lang="en-US" altLang="ko-KR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4" name="Picture 166" descr="핸드 스캐너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82338" y="3358670"/>
            <a:ext cx="261194" cy="426762"/>
          </a:xfrm>
          <a:prstGeom prst="rect">
            <a:avLst/>
          </a:prstGeom>
          <a:noFill/>
        </p:spPr>
      </p:pic>
      <p:pic>
        <p:nvPicPr>
          <p:cNvPr id="866" name="Picture 181" descr="PDT-81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0" r="19339"/>
          <a:stretch/>
        </p:blipFill>
        <p:spPr bwMode="auto">
          <a:xfrm>
            <a:off x="8039452" y="1713097"/>
            <a:ext cx="292616" cy="46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" name="TextBox 268"/>
          <p:cNvSpPr txBox="1"/>
          <p:nvPr/>
        </p:nvSpPr>
        <p:spPr>
          <a:xfrm>
            <a:off x="8304916" y="1852222"/>
            <a:ext cx="1243711" cy="2451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lIns="90366" tIns="45184" rIns="90366" bIns="45184" rtlCol="0">
            <a:spAutoFit/>
          </a:bodyPr>
          <a:lstStyle/>
          <a:p>
            <a:pPr defTabSz="955445"/>
            <a:r>
              <a:rPr lang="ko-KR" altLang="en-US" sz="1000" b="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상차시</a:t>
            </a:r>
            <a:r>
              <a:rPr lang="ko-KR" altLang="en-US" sz="1000" b="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바코드스캔</a:t>
            </a:r>
          </a:p>
        </p:txBody>
      </p:sp>
      <p:cxnSp>
        <p:nvCxnSpPr>
          <p:cNvPr id="272" name="직선 화살표 연결선 271"/>
          <p:cNvCxnSpPr>
            <a:stCxn id="547" idx="0"/>
          </p:cNvCxnSpPr>
          <p:nvPr/>
        </p:nvCxnSpPr>
        <p:spPr>
          <a:xfrm flipV="1">
            <a:off x="6370593" y="3073861"/>
            <a:ext cx="0" cy="28480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제목 3"/>
          <p:cNvSpPr>
            <a:spLocks noGrp="1"/>
          </p:cNvSpPr>
          <p:nvPr>
            <p:ph type="title"/>
          </p:nvPr>
        </p:nvSpPr>
        <p:spPr bwMode="auto">
          <a:xfrm>
            <a:off x="215107" y="86501"/>
            <a:ext cx="6824662" cy="4001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r>
              <a:rPr kumimoji="0"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물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류</a:t>
            </a:r>
            <a:r>
              <a:rPr kumimoji="0"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프로세스</a:t>
            </a:r>
            <a:r>
              <a:rPr kumimoji="0"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구미공장</a:t>
            </a:r>
            <a:r>
              <a:rPr kumimoji="0"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kumimoji="0" lang="en-US" altLang="ko-KR" sz="2000" b="1" dirty="0" smtClean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30" name="직선 연결선 329"/>
          <p:cNvCxnSpPr/>
          <p:nvPr/>
        </p:nvCxnSpPr>
        <p:spPr>
          <a:xfrm>
            <a:off x="148342" y="466733"/>
            <a:ext cx="9577064" cy="0"/>
          </a:xfrm>
          <a:prstGeom prst="line">
            <a:avLst/>
          </a:prstGeom>
          <a:ln w="53975" cmpd="thinThick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480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3"/>
          <p:cNvSpPr>
            <a:spLocks noGrp="1"/>
          </p:cNvSpPr>
          <p:nvPr>
            <p:ph type="title"/>
          </p:nvPr>
        </p:nvSpPr>
        <p:spPr bwMode="auto">
          <a:xfrm>
            <a:off x="215107" y="100162"/>
            <a:ext cx="6824662" cy="3765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kumimoji="0" lang="en-US" altLang="ko-KR" dirty="0" smtClean="0">
                <a:cs typeface="Arial" pitchFamily="34" charset="0"/>
              </a:rPr>
              <a:t>#</a:t>
            </a:r>
            <a:r>
              <a:rPr kumimoji="0" lang="ko-KR" altLang="en-US" dirty="0" smtClean="0">
                <a:cs typeface="Arial" pitchFamily="34" charset="0"/>
              </a:rPr>
              <a:t>첨부 </a:t>
            </a:r>
            <a:r>
              <a:rPr kumimoji="0" lang="en-US" altLang="ko-KR" dirty="0" smtClean="0">
                <a:cs typeface="Arial" pitchFamily="34" charset="0"/>
              </a:rPr>
              <a:t>1</a:t>
            </a:r>
            <a:r>
              <a:rPr kumimoji="0" lang="en-US" altLang="ko-KR" dirty="0" smtClean="0">
                <a:cs typeface="Arial" pitchFamily="34" charset="0"/>
              </a:rPr>
              <a:t>. </a:t>
            </a:r>
            <a:r>
              <a:rPr kumimoji="0" lang="ko-KR" altLang="en-US" dirty="0" smtClean="0">
                <a:cs typeface="Arial" pitchFamily="34" charset="0"/>
              </a:rPr>
              <a:t>주요 생산제품</a:t>
            </a:r>
            <a:endParaRPr kumimoji="0" lang="en-US" altLang="ko-KR" dirty="0" smtClean="0">
              <a:cs typeface="Arial" pitchFamily="34" charset="0"/>
            </a:endParaRP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882338"/>
              </p:ext>
            </p:extLst>
          </p:nvPr>
        </p:nvGraphicFramePr>
        <p:xfrm>
          <a:off x="755650" y="4362996"/>
          <a:ext cx="8280400" cy="1801812"/>
        </p:xfrm>
        <a:graphic>
          <a:graphicData uri="http://schemas.openxmlformats.org/drawingml/2006/table">
            <a:tbl>
              <a:tblPr firstRow="1" bandRow="1"/>
              <a:tblGrid>
                <a:gridCol w="79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6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346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NBS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Branch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Solution)</a:t>
                      </a:r>
                      <a:endParaRPr lang="ko-KR" altLang="en-US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17" marB="457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nb-NO" altLang="ko-KR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Hybrid ATM -</a:t>
                      </a:r>
                      <a:r>
                        <a:rPr lang="nb-NO" altLang="ko-KR" sz="1000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nb-NO" altLang="ko-KR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 Teller Line</a:t>
                      </a:r>
                      <a:endParaRPr lang="en-US" altLang="ko-KR" sz="1000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998" marR="35998" marT="45717" marB="45717" anchor="ctr">
                    <a:lnL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VBS (Video Banking</a:t>
                      </a:r>
                      <a:r>
                        <a:rPr lang="en-US" altLang="ko-KR" sz="1000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Station) w/BRM</a:t>
                      </a:r>
                      <a:endParaRPr lang="en-US" altLang="ko-KR" sz="1000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998" marR="35998" marT="45717" marB="45717" anchor="ctr">
                    <a:lnL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Kiosk</a:t>
                      </a:r>
                      <a:r>
                        <a:rPr lang="en-US" altLang="ko-KR" sz="1000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– for NBS</a:t>
                      </a:r>
                      <a:endParaRPr lang="en-US" altLang="ko-KR" sz="1000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998" marR="35998" marT="45717" marB="45717" anchor="ctr">
                    <a:lnL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998" marR="35998" marT="45717" marB="45717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998" marR="35998" marT="45717" marB="45717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998" marR="35998" marT="45717" marB="45717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530010"/>
              </p:ext>
            </p:extLst>
          </p:nvPr>
        </p:nvGraphicFramePr>
        <p:xfrm>
          <a:off x="755650" y="692696"/>
          <a:ext cx="8280400" cy="3611563"/>
        </p:xfrm>
        <a:graphic>
          <a:graphicData uri="http://schemas.openxmlformats.org/drawingml/2006/table">
            <a:tbl>
              <a:tblPr firstRow="1" bandRow="1"/>
              <a:tblGrid>
                <a:gridCol w="79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71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ATMs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Line-Up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리테일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CED4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(FI)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출금기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출금기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출금기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환류기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KIOSK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30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ATMs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3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강화형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ATMs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4" marR="91434" marT="45726" marB="45726"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0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/>
          <a:stretch>
            <a:fillRect/>
          </a:stretch>
        </p:blipFill>
        <p:spPr bwMode="auto">
          <a:xfrm>
            <a:off x="1692275" y="1553121"/>
            <a:ext cx="374650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TextBox 51"/>
          <p:cNvSpPr txBox="1">
            <a:spLocks noChangeArrowheads="1"/>
          </p:cNvSpPr>
          <p:nvPr/>
        </p:nvSpPr>
        <p:spPr bwMode="auto">
          <a:xfrm>
            <a:off x="1530350" y="2353221"/>
            <a:ext cx="15922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NH2600  NH2700 MX5300</a:t>
            </a:r>
          </a:p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             MX2800</a:t>
            </a:r>
          </a:p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             MX2900 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2" name="Picture 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3169196"/>
            <a:ext cx="558800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그림 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1513433"/>
            <a:ext cx="3683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" name="그림 5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1513433"/>
            <a:ext cx="3619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" name="그림 62" descr="6월-Ubitus_3100_ATM_VAN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2953296"/>
            <a:ext cx="4699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63"/>
          <p:cNvSpPr txBox="1">
            <a:spLocks noChangeArrowheads="1"/>
          </p:cNvSpPr>
          <p:nvPr/>
        </p:nvSpPr>
        <p:spPr bwMode="auto">
          <a:xfrm>
            <a:off x="1609725" y="3810546"/>
            <a:ext cx="13843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U3100        MX4000W</a:t>
            </a:r>
          </a:p>
        </p:txBody>
      </p:sp>
      <p:pic>
        <p:nvPicPr>
          <p:cNvPr id="17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0" y="1534071"/>
            <a:ext cx="3460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3" y="1542008"/>
            <a:ext cx="4095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970758"/>
            <a:ext cx="3587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2970758"/>
            <a:ext cx="4318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" name="TextBox 68"/>
          <p:cNvSpPr txBox="1">
            <a:spLocks noChangeArrowheads="1"/>
          </p:cNvSpPr>
          <p:nvPr/>
        </p:nvSpPr>
        <p:spPr bwMode="auto">
          <a:xfrm>
            <a:off x="3090863" y="2369096"/>
            <a:ext cx="13874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 MX5600   MX5600T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2" name="TextBox 69"/>
          <p:cNvSpPr txBox="1">
            <a:spLocks noChangeArrowheads="1"/>
          </p:cNvSpPr>
          <p:nvPr/>
        </p:nvSpPr>
        <p:spPr bwMode="auto">
          <a:xfrm>
            <a:off x="3070225" y="3820071"/>
            <a:ext cx="14382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MX5700/T  MX5800/T</a:t>
            </a:r>
          </a:p>
        </p:txBody>
      </p:sp>
      <p:pic>
        <p:nvPicPr>
          <p:cNvPr id="183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5" y="1562646"/>
            <a:ext cx="449263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715046"/>
            <a:ext cx="5476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5" y="1526133"/>
            <a:ext cx="4365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TextBox 76"/>
          <p:cNvSpPr txBox="1">
            <a:spLocks noChangeArrowheads="1"/>
          </p:cNvSpPr>
          <p:nvPr/>
        </p:nvSpPr>
        <p:spPr bwMode="auto">
          <a:xfrm>
            <a:off x="4427538" y="2372271"/>
            <a:ext cx="1944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MX7600   </a:t>
            </a:r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 MX7600T   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MX7600i</a:t>
            </a:r>
          </a:p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               </a:t>
            </a:r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MX7600D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5" y="3024733"/>
            <a:ext cx="54610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" name="TextBox 79"/>
          <p:cNvSpPr txBox="1">
            <a:spLocks noChangeArrowheads="1"/>
          </p:cNvSpPr>
          <p:nvPr/>
        </p:nvSpPr>
        <p:spPr bwMode="auto">
          <a:xfrm>
            <a:off x="4396814" y="3834358"/>
            <a:ext cx="2100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 MX7600TA  MX7800/I  MX63/6600</a:t>
            </a:r>
          </a:p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 MX7600TD </a:t>
            </a:r>
            <a:endParaRPr kumimoji="0" lang="ko-KR" altLang="en-US" sz="90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9" name="Picture 1" descr="D:\0.NBS\2013 NH Product Line-up &amp; Roadmap 20130103\0.작업파일\종다리\8600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19638" r="62097" b="5223"/>
          <a:stretch>
            <a:fillRect/>
          </a:stretch>
        </p:blipFill>
        <p:spPr bwMode="auto">
          <a:xfrm>
            <a:off x="6550025" y="1542008"/>
            <a:ext cx="3984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50" y="1551533"/>
            <a:ext cx="3302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" name="TextBox 82"/>
          <p:cNvSpPr txBox="1">
            <a:spLocks noChangeArrowheads="1"/>
          </p:cNvSpPr>
          <p:nvPr/>
        </p:nvSpPr>
        <p:spPr bwMode="auto">
          <a:xfrm>
            <a:off x="6330950" y="2380208"/>
            <a:ext cx="20462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MX8600/T   MX8000A/T   U8500  </a:t>
            </a:r>
          </a:p>
        </p:txBody>
      </p:sp>
      <p:pic>
        <p:nvPicPr>
          <p:cNvPr id="192" name="Picture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25" y="2989808"/>
            <a:ext cx="3476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TextBox 86"/>
          <p:cNvSpPr txBox="1">
            <a:spLocks noChangeArrowheads="1"/>
          </p:cNvSpPr>
          <p:nvPr/>
        </p:nvSpPr>
        <p:spPr bwMode="auto">
          <a:xfrm>
            <a:off x="6373762" y="3834358"/>
            <a:ext cx="21796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MX8200/T  MX8200TA    U9040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7615238" y="1386433"/>
            <a:ext cx="642937" cy="225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-242888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ct val="30000"/>
              </a:spcAft>
              <a:buClr>
                <a:srgbClr val="264E84"/>
              </a:buClr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Domestic</a:t>
            </a:r>
          </a:p>
        </p:txBody>
      </p:sp>
      <p:sp>
        <p:nvSpPr>
          <p:cNvPr id="195" name="직사각형 194"/>
          <p:cNvSpPr/>
          <p:nvPr/>
        </p:nvSpPr>
        <p:spPr>
          <a:xfrm>
            <a:off x="7683500" y="2826296"/>
            <a:ext cx="642938" cy="225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-242888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ct val="30000"/>
              </a:spcAft>
              <a:buClr>
                <a:srgbClr val="264E84"/>
              </a:buClr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Domestic</a:t>
            </a:r>
          </a:p>
        </p:txBody>
      </p:sp>
      <p:pic>
        <p:nvPicPr>
          <p:cNvPr id="196" name="Picture 20"/>
          <p:cNvPicPr preferRelativeResize="0"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288" y="2980283"/>
            <a:ext cx="3778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" name="Picture 95"/>
          <p:cNvPicPr preferRelativeResize="0"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1564233"/>
            <a:ext cx="3111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그림 109" descr="a.jpg"/>
          <p:cNvPicPr preferRelativeResize="0"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63" y="3059658"/>
            <a:ext cx="5270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" name="TextBox 120"/>
          <p:cNvSpPr txBox="1">
            <a:spLocks noChangeArrowheads="1"/>
          </p:cNvSpPr>
          <p:nvPr/>
        </p:nvSpPr>
        <p:spPr bwMode="auto">
          <a:xfrm>
            <a:off x="8305800" y="2361158"/>
            <a:ext cx="6921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 MX9100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0" name="TextBox 131"/>
          <p:cNvSpPr txBox="1">
            <a:spLocks noChangeArrowheads="1"/>
          </p:cNvSpPr>
          <p:nvPr/>
        </p:nvSpPr>
        <p:spPr bwMode="auto">
          <a:xfrm>
            <a:off x="8316912" y="3834358"/>
            <a:ext cx="8125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HK </a:t>
            </a:r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Series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/>
            <a:r>
              <a:rPr kumimoji="0" lang="en-US" altLang="ko-KR" sz="90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[sidecar]</a:t>
            </a:r>
            <a:endParaRPr kumimoji="0" lang="ko-KR" altLang="en-US" sz="90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1" name="TextBox 146"/>
          <p:cNvSpPr txBox="1">
            <a:spLocks noChangeArrowheads="1"/>
          </p:cNvSpPr>
          <p:nvPr/>
        </p:nvSpPr>
        <p:spPr bwMode="auto">
          <a:xfrm>
            <a:off x="1541463" y="5872708"/>
            <a:ext cx="26035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MX8800 series   MX8200QT   U8800(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신한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DK)</a:t>
            </a:r>
          </a:p>
        </p:txBody>
      </p:sp>
      <p:pic>
        <p:nvPicPr>
          <p:cNvPr id="202" name="Picture 2"/>
          <p:cNvPicPr>
            <a:picLocks noChangeAspect="1" noChangeArrowheads="1"/>
          </p:cNvPicPr>
          <p:nvPr/>
        </p:nvPicPr>
        <p:blipFill rotWithShape="1">
          <a:blip r:embed="rId21" cstate="email">
            <a:extLst/>
          </a:blip>
          <a:srcRect/>
          <a:stretch/>
        </p:blipFill>
        <p:spPr bwMode="auto">
          <a:xfrm>
            <a:off x="4136760" y="5034373"/>
            <a:ext cx="687020" cy="727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203" name="Picture 3"/>
          <p:cNvPicPr>
            <a:picLocks noChangeAspect="1" noChangeArrowheads="1"/>
          </p:cNvPicPr>
          <p:nvPr/>
        </p:nvPicPr>
        <p:blipFill>
          <a:blip r:embed="rId22" cstate="email">
            <a:extLst/>
          </a:blip>
          <a:srcRect/>
          <a:stretch>
            <a:fillRect/>
          </a:stretch>
        </p:blipFill>
        <p:spPr bwMode="auto">
          <a:xfrm>
            <a:off x="4907338" y="5034373"/>
            <a:ext cx="813920" cy="744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204" name="Picture 12" descr="C:\Users\Administrator\Desktop\Lineup\SBD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5361533"/>
            <a:ext cx="49371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" name="Picture 7" descr="C:\Users\Administrator\Desktop\Lineup\그림1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6" r="19461"/>
          <a:stretch>
            <a:fillRect/>
          </a:stretch>
        </p:blipFill>
        <p:spPr bwMode="auto">
          <a:xfrm>
            <a:off x="5867400" y="5050383"/>
            <a:ext cx="26035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" name="TextBox 154"/>
          <p:cNvSpPr txBox="1">
            <a:spLocks noChangeArrowheads="1"/>
          </p:cNvSpPr>
          <p:nvPr/>
        </p:nvSpPr>
        <p:spPr bwMode="auto">
          <a:xfrm>
            <a:off x="4067175" y="4731296"/>
            <a:ext cx="9048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BS8000 series</a:t>
            </a:r>
            <a:endParaRPr kumimoji="0" lang="ko-KR" altLang="en-US" sz="90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07" name="그룹 2"/>
          <p:cNvGrpSpPr>
            <a:grpSpLocks/>
          </p:cNvGrpSpPr>
          <p:nvPr/>
        </p:nvGrpSpPr>
        <p:grpSpPr bwMode="auto">
          <a:xfrm>
            <a:off x="1619250" y="4848771"/>
            <a:ext cx="792163" cy="1023937"/>
            <a:chOff x="1692274" y="5352491"/>
            <a:chExt cx="716102" cy="958615"/>
          </a:xfrm>
        </p:grpSpPr>
        <p:pic>
          <p:nvPicPr>
            <p:cNvPr id="208" name="Picture 13" descr="C:\Users\Administrator\Desktop\Lineup\woorihy.jp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4" y="5801705"/>
              <a:ext cx="684213" cy="509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" name="Picture 38" descr="C:\Users\Administrator\Desktop\Lineup\sberatm.png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732801" y="5352491"/>
              <a:ext cx="675575" cy="3946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10" name="TextBox 156"/>
          <p:cNvSpPr txBox="1">
            <a:spLocks noChangeArrowheads="1"/>
          </p:cNvSpPr>
          <p:nvPr/>
        </p:nvSpPr>
        <p:spPr bwMode="auto">
          <a:xfrm>
            <a:off x="4070350" y="5872708"/>
            <a:ext cx="16351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Global Type      China Type</a:t>
            </a:r>
          </a:p>
        </p:txBody>
      </p:sp>
      <p:sp>
        <p:nvSpPr>
          <p:cNvPr id="211" name="TextBox 157"/>
          <p:cNvSpPr txBox="1">
            <a:spLocks noChangeArrowheads="1"/>
          </p:cNvSpPr>
          <p:nvPr/>
        </p:nvSpPr>
        <p:spPr bwMode="auto">
          <a:xfrm>
            <a:off x="5724525" y="5861596"/>
            <a:ext cx="831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Customizing</a:t>
            </a:r>
            <a:endParaRPr kumimoji="0" lang="ko-KR" altLang="en-US" sz="90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2" name="Picture 6" descr="C:\Users\Administrator\Desktop\Lineup\그림3.jp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6761998" y="5043725"/>
            <a:ext cx="334382" cy="760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3" name="Picture 2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7429328" y="5060124"/>
            <a:ext cx="348044" cy="744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4" name="Picture 2" descr="\\khrapoff\d$\docs\office of the future\2011\Презентации\Для Грефа\картинки\RobotHyosungNew.jpg">
            <a:hlinkClick r:id="rId29" action="ppaction://hlinkfile"/>
          </p:cNvPr>
          <p:cNvPicPr>
            <a:picLocks noChangeAspect="1" noChangeArrowheads="1"/>
          </p:cNvPicPr>
          <p:nvPr/>
        </p:nvPicPr>
        <p:blipFill>
          <a:blip r:embed="rId30" cstate="print">
            <a:extLst/>
          </a:blip>
          <a:srcRect/>
          <a:stretch>
            <a:fillRect/>
          </a:stretch>
        </p:blipFill>
        <p:spPr bwMode="auto">
          <a:xfrm>
            <a:off x="7976349" y="5229704"/>
            <a:ext cx="340067" cy="574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215" name="Picture 2" descr="http://www.nautilus.hyosung.co.kr/korean/images/product/mac_kiosk_9070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8"/>
          <a:stretch>
            <a:fillRect/>
          </a:stretch>
        </p:blipFill>
        <p:spPr bwMode="auto">
          <a:xfrm>
            <a:off x="8388350" y="5201196"/>
            <a:ext cx="5810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TextBox 161"/>
          <p:cNvSpPr txBox="1">
            <a:spLocks noChangeArrowheads="1"/>
          </p:cNvSpPr>
          <p:nvPr/>
        </p:nvSpPr>
        <p:spPr bwMode="auto">
          <a:xfrm>
            <a:off x="6532563" y="5872708"/>
            <a:ext cx="14763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Global Type  China Type</a:t>
            </a:r>
          </a:p>
        </p:txBody>
      </p:sp>
      <p:sp>
        <p:nvSpPr>
          <p:cNvPr id="217" name="TextBox 162"/>
          <p:cNvSpPr txBox="1">
            <a:spLocks noChangeArrowheads="1"/>
          </p:cNvSpPr>
          <p:nvPr/>
        </p:nvSpPr>
        <p:spPr bwMode="auto">
          <a:xfrm>
            <a:off x="6615113" y="4731296"/>
            <a:ext cx="9493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MX9200 series</a:t>
            </a:r>
            <a:endParaRPr kumimoji="0" lang="ko-KR" altLang="en-US" sz="90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TextBox 163"/>
          <p:cNvSpPr txBox="1">
            <a:spLocks noChangeArrowheads="1"/>
          </p:cNvSpPr>
          <p:nvPr/>
        </p:nvSpPr>
        <p:spPr bwMode="auto">
          <a:xfrm>
            <a:off x="7886700" y="4728121"/>
            <a:ext cx="501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Kiosk</a:t>
            </a:r>
          </a:p>
          <a:p>
            <a:pPr eaLnBrk="1" latinLnBrk="0" hangingPunct="1"/>
            <a:r>
              <a:rPr kumimoji="0" lang="en-US" altLang="ko-KR" sz="90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Robot</a:t>
            </a:r>
            <a:endParaRPr kumimoji="0" lang="ko-KR" altLang="en-US" sz="90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9" name="TextBox 164"/>
          <p:cNvSpPr txBox="1">
            <a:spLocks noChangeArrowheads="1"/>
          </p:cNvSpPr>
          <p:nvPr/>
        </p:nvSpPr>
        <p:spPr bwMode="auto">
          <a:xfrm>
            <a:off x="8394700" y="4723358"/>
            <a:ext cx="52228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U9070</a:t>
            </a:r>
            <a:endParaRPr kumimoji="0" lang="ko-KR" altLang="en-US" sz="90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8377238" y="4948783"/>
            <a:ext cx="642937" cy="225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-242888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ct val="30000"/>
              </a:spcAft>
              <a:buClr>
                <a:srgbClr val="264E84"/>
              </a:buClr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Domestic</a:t>
            </a:r>
          </a:p>
        </p:txBody>
      </p:sp>
      <p:pic>
        <p:nvPicPr>
          <p:cNvPr id="221" name="Picture 4" descr="http://www.nautilus.hyosung.co.kr/korean/images/product/mac_atm_9040.jp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2"/>
          <a:stretch>
            <a:fillRect/>
          </a:stretch>
        </p:blipFill>
        <p:spPr bwMode="auto">
          <a:xfrm>
            <a:off x="7713663" y="3008858"/>
            <a:ext cx="5048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" name="직사각형 221"/>
          <p:cNvSpPr/>
          <p:nvPr/>
        </p:nvSpPr>
        <p:spPr>
          <a:xfrm>
            <a:off x="1560513" y="2815183"/>
            <a:ext cx="644525" cy="225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-242888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ct val="30000"/>
              </a:spcAft>
              <a:buClr>
                <a:srgbClr val="264E84"/>
              </a:buClr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Domestic</a:t>
            </a:r>
          </a:p>
        </p:txBody>
      </p:sp>
      <p:pic>
        <p:nvPicPr>
          <p:cNvPr id="223" name="그림 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802483"/>
            <a:ext cx="1631950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그림 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5" y="1459458"/>
            <a:ext cx="1684338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" name="그림 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4" r="30417" b="15891"/>
          <a:stretch>
            <a:fillRect/>
          </a:stretch>
        </p:blipFill>
        <p:spPr bwMode="auto">
          <a:xfrm>
            <a:off x="5140325" y="2956471"/>
            <a:ext cx="5810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" name="그림 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4" t="6369" r="29530" b="9673"/>
          <a:stretch>
            <a:fillRect/>
          </a:stretch>
        </p:blipFill>
        <p:spPr bwMode="auto">
          <a:xfrm>
            <a:off x="2430463" y="4848771"/>
            <a:ext cx="66675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그림 8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r="17552"/>
          <a:stretch>
            <a:fillRect/>
          </a:stretch>
        </p:blipFill>
        <p:spPr bwMode="auto">
          <a:xfrm>
            <a:off x="3184525" y="5061496"/>
            <a:ext cx="792163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01" y="6453337"/>
            <a:ext cx="1404000" cy="33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1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0"/>
          <p:cNvSpPr>
            <a:spLocks noChangeArrowheads="1"/>
          </p:cNvSpPr>
          <p:nvPr/>
        </p:nvSpPr>
        <p:spPr bwMode="auto">
          <a:xfrm>
            <a:off x="1624905" y="731291"/>
            <a:ext cx="1800225" cy="5040313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 type="none" w="lg" len="lg"/>
          </a:ln>
          <a:effectLst/>
        </p:spPr>
        <p:txBody>
          <a:bodyPr lIns="18000" tIns="21600" rIns="18000" bIns="21600"/>
          <a:lstStyle/>
          <a:p>
            <a:pPr algn="ctr" eaLnBrk="0" fontAlgn="ctr" latinLnBrk="0" hangingPunct="0">
              <a:lnSpc>
                <a:spcPct val="90000"/>
              </a:lnSpc>
              <a:buSzPct val="75000"/>
              <a:buFont typeface="Wingdings" pitchFamily="2" charset="2"/>
              <a:buNone/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협력업체</a:t>
            </a:r>
            <a:endParaRPr lang="en-US" altLang="ko-KR" sz="1200" b="1" dirty="0">
              <a:solidFill>
                <a:srgbClr val="000000"/>
              </a:solidFill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141"/>
          <p:cNvSpPr>
            <a:spLocks noChangeArrowheads="1"/>
          </p:cNvSpPr>
          <p:nvPr/>
        </p:nvSpPr>
        <p:spPr bwMode="auto">
          <a:xfrm>
            <a:off x="3509268" y="731291"/>
            <a:ext cx="3563937" cy="5040313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 type="none" w="lg" len="lg"/>
          </a:ln>
          <a:effectLst/>
        </p:spPr>
        <p:txBody>
          <a:bodyPr lIns="18000" tIns="21600" rIns="18000" bIns="21600"/>
          <a:lstStyle/>
          <a:p>
            <a:pPr algn="ctr" eaLnBrk="0" fontAlgn="ctr" latinLnBrk="0" hangingPunct="0">
              <a:lnSpc>
                <a:spcPct val="90000"/>
              </a:lnSpc>
              <a:buSzPct val="75000"/>
              <a:buFont typeface="Wingdings" pitchFamily="2" charset="2"/>
              <a:buNone/>
              <a:defRPr/>
            </a:pPr>
            <a:r>
              <a:rPr lang="ko-KR" altLang="en-US" sz="1200" b="1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공정</a:t>
            </a:r>
            <a:endParaRPr lang="en-US" altLang="ko-KR" sz="1200" b="1" dirty="0">
              <a:solidFill>
                <a:srgbClr val="000000"/>
              </a:solidFill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837505" y="1028154"/>
            <a:ext cx="742950" cy="865187"/>
          </a:xfrm>
          <a:prstGeom prst="roundRect">
            <a:avLst>
              <a:gd name="adj" fmla="val 1764"/>
            </a:avLst>
          </a:prstGeom>
          <a:gradFill rotWithShape="1">
            <a:gsLst>
              <a:gs pos="0">
                <a:srgbClr val="FFFFCC"/>
              </a:gs>
              <a:gs pos="50000">
                <a:srgbClr val="FFFFCC">
                  <a:gamma/>
                  <a:tint val="0"/>
                  <a:invGamma/>
                </a:srgbClr>
              </a:gs>
              <a:gs pos="100000">
                <a:srgbClr val="FFFFCC"/>
              </a:gs>
            </a:gsLst>
            <a:lin ang="54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eaLnBrk="0" fontAlgn="ctr" latinLnBrk="0" hangingPunct="0">
              <a:lnSpc>
                <a:spcPct val="20000"/>
              </a:lnSpc>
              <a:spcBef>
                <a:spcPct val="1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200" b="1" dirty="0">
                <a:solidFill>
                  <a:srgbClr val="000066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PCBA</a:t>
            </a:r>
          </a:p>
          <a:p>
            <a:pPr algn="ctr" eaLnBrk="0" fontAlgn="ctr" latinLnBrk="0" hangingPunct="0">
              <a:lnSpc>
                <a:spcPct val="20000"/>
              </a:lnSpc>
              <a:spcBef>
                <a:spcPct val="150000"/>
              </a:spcBef>
              <a:buSzPct val="75000"/>
              <a:buFont typeface="Wingdings" pitchFamily="2" charset="2"/>
              <a:buNone/>
              <a:defRPr/>
            </a:pPr>
            <a:r>
              <a:rPr lang="ko-KR" altLang="en-US" sz="1200" b="1" dirty="0">
                <a:solidFill>
                  <a:srgbClr val="000066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공정</a:t>
            </a:r>
          </a:p>
        </p:txBody>
      </p:sp>
      <p:sp>
        <p:nvSpPr>
          <p:cNvPr id="6" name="Rectangle 141"/>
          <p:cNvSpPr>
            <a:spLocks noChangeArrowheads="1"/>
          </p:cNvSpPr>
          <p:nvPr/>
        </p:nvSpPr>
        <p:spPr bwMode="auto">
          <a:xfrm>
            <a:off x="7868543" y="731291"/>
            <a:ext cx="690562" cy="5040313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 type="none" w="lg" len="lg"/>
          </a:ln>
          <a:effectLst/>
        </p:spPr>
        <p:txBody>
          <a:bodyPr lIns="18000" tIns="21600" rIns="18000" bIns="21600"/>
          <a:lstStyle/>
          <a:p>
            <a:pPr algn="ctr" eaLnBrk="0" fontAlgn="ctr" latinLnBrk="0" hangingPunct="0">
              <a:lnSpc>
                <a:spcPct val="90000"/>
              </a:lnSpc>
              <a:buSzPct val="75000"/>
              <a:buFont typeface="Wingdings" pitchFamily="2" charset="2"/>
              <a:buNone/>
              <a:defRPr/>
            </a:pPr>
            <a:endParaRPr lang="en-US" altLang="ko-KR" sz="1200" b="1" dirty="0">
              <a:solidFill>
                <a:srgbClr val="000000"/>
              </a:solidFill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7143055" y="3130004"/>
            <a:ext cx="723900" cy="347662"/>
            <a:chOff x="3244" y="2918"/>
            <a:chExt cx="553" cy="222"/>
          </a:xfrm>
        </p:grpSpPr>
        <p:grpSp>
          <p:nvGrpSpPr>
            <p:cNvPr id="8" name="Group 29"/>
            <p:cNvGrpSpPr>
              <a:grpSpLocks/>
            </p:cNvGrpSpPr>
            <p:nvPr/>
          </p:nvGrpSpPr>
          <p:grpSpPr bwMode="auto">
            <a:xfrm>
              <a:off x="3716" y="3026"/>
              <a:ext cx="51" cy="60"/>
              <a:chOff x="4694" y="1797"/>
              <a:chExt cx="340" cy="409"/>
            </a:xfrm>
          </p:grpSpPr>
          <p:pic>
            <p:nvPicPr>
              <p:cNvPr id="83" name="Picture 30" descr="IMG_8706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" y="1800"/>
                <a:ext cx="29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Rectangle 31"/>
              <p:cNvSpPr>
                <a:spLocks noChangeArrowheads="1"/>
              </p:cNvSpPr>
              <p:nvPr/>
            </p:nvSpPr>
            <p:spPr bwMode="auto">
              <a:xfrm>
                <a:off x="4707" y="2043"/>
                <a:ext cx="4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32"/>
              <p:cNvSpPr>
                <a:spLocks noChangeArrowheads="1"/>
              </p:cNvSpPr>
              <p:nvPr/>
            </p:nvSpPr>
            <p:spPr bwMode="auto">
              <a:xfrm>
                <a:off x="4721" y="2023"/>
                <a:ext cx="23" cy="1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Rectangle 33"/>
              <p:cNvSpPr>
                <a:spLocks noChangeArrowheads="1"/>
              </p:cNvSpPr>
              <p:nvPr/>
            </p:nvSpPr>
            <p:spPr bwMode="auto">
              <a:xfrm>
                <a:off x="4707" y="1962"/>
                <a:ext cx="14" cy="1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Rectangle 34"/>
              <p:cNvSpPr>
                <a:spLocks noChangeArrowheads="1"/>
              </p:cNvSpPr>
              <p:nvPr/>
            </p:nvSpPr>
            <p:spPr bwMode="auto">
              <a:xfrm>
                <a:off x="4707" y="1966"/>
                <a:ext cx="2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5"/>
              <p:cNvSpPr>
                <a:spLocks noChangeArrowheads="1"/>
              </p:cNvSpPr>
              <p:nvPr/>
            </p:nvSpPr>
            <p:spPr bwMode="auto">
              <a:xfrm>
                <a:off x="4715" y="1990"/>
                <a:ext cx="23" cy="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6"/>
              <p:cNvSpPr>
                <a:spLocks noChangeArrowheads="1"/>
              </p:cNvSpPr>
              <p:nvPr/>
            </p:nvSpPr>
            <p:spPr bwMode="auto">
              <a:xfrm>
                <a:off x="4709" y="1797"/>
                <a:ext cx="325" cy="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7"/>
              <p:cNvSpPr>
                <a:spLocks noChangeArrowheads="1"/>
              </p:cNvSpPr>
              <p:nvPr/>
            </p:nvSpPr>
            <p:spPr bwMode="auto">
              <a:xfrm>
                <a:off x="4999" y="1835"/>
                <a:ext cx="31" cy="3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Rectangle 38"/>
              <p:cNvSpPr>
                <a:spLocks noChangeArrowheads="1"/>
              </p:cNvSpPr>
              <p:nvPr/>
            </p:nvSpPr>
            <p:spPr bwMode="auto">
              <a:xfrm>
                <a:off x="4715" y="1831"/>
                <a:ext cx="23" cy="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2" name="Rectangle 39"/>
              <p:cNvSpPr>
                <a:spLocks noChangeArrowheads="1"/>
              </p:cNvSpPr>
              <p:nvPr/>
            </p:nvSpPr>
            <p:spPr bwMode="auto">
              <a:xfrm>
                <a:off x="4723" y="1823"/>
                <a:ext cx="291" cy="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Oval 40"/>
              <p:cNvSpPr>
                <a:spLocks noChangeArrowheads="1"/>
              </p:cNvSpPr>
              <p:nvPr/>
            </p:nvSpPr>
            <p:spPr bwMode="auto">
              <a:xfrm>
                <a:off x="4694" y="1807"/>
                <a:ext cx="84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Oval 41"/>
              <p:cNvSpPr>
                <a:spLocks noChangeArrowheads="1"/>
              </p:cNvSpPr>
              <p:nvPr/>
            </p:nvSpPr>
            <p:spPr bwMode="auto">
              <a:xfrm>
                <a:off x="4947" y="1797"/>
                <a:ext cx="79" cy="6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42"/>
              <p:cNvSpPr>
                <a:spLocks noChangeArrowheads="1"/>
              </p:cNvSpPr>
              <p:nvPr/>
            </p:nvSpPr>
            <p:spPr bwMode="auto">
              <a:xfrm>
                <a:off x="4723" y="2185"/>
                <a:ext cx="291" cy="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9" name="Picture 43" descr="제목 없음"/>
            <p:cNvPicPr>
              <a:picLocks noChangeAspect="1" noChangeArrowheads="1"/>
            </p:cNvPicPr>
            <p:nvPr/>
          </p:nvPicPr>
          <p:blipFill>
            <a:blip r:embed="rId4">
              <a:lum brigh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" y="2918"/>
              <a:ext cx="547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44"/>
            <p:cNvSpPr>
              <a:spLocks noChangeArrowheads="1"/>
            </p:cNvSpPr>
            <p:nvPr/>
          </p:nvSpPr>
          <p:spPr bwMode="auto">
            <a:xfrm>
              <a:off x="3265" y="2931"/>
              <a:ext cx="392" cy="126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fontAlgn="ctr" latinLnBrk="0" hangingPunct="0">
                <a:lnSpc>
                  <a:spcPct val="80000"/>
                </a:lnSpc>
                <a:spcBef>
                  <a:spcPct val="50000"/>
                </a:spcBef>
                <a:buSzPct val="75000"/>
                <a:buFont typeface="Wingdings" pitchFamily="2" charset="2"/>
                <a:buNone/>
              </a:pPr>
              <a:endParaRPr lang="ko-KR" altLang="en-US" sz="1200" b="1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1" name="Group 45"/>
            <p:cNvGrpSpPr>
              <a:grpSpLocks/>
            </p:cNvGrpSpPr>
            <p:nvPr/>
          </p:nvGrpSpPr>
          <p:grpSpPr bwMode="auto">
            <a:xfrm>
              <a:off x="3265" y="2957"/>
              <a:ext cx="74" cy="94"/>
              <a:chOff x="3742" y="708"/>
              <a:chExt cx="1018" cy="1226"/>
            </a:xfrm>
          </p:grpSpPr>
          <p:pic>
            <p:nvPicPr>
              <p:cNvPr id="70" name="Picture 46" descr="IMG_8706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" y="717"/>
                <a:ext cx="889" cy="1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Rectangle 47"/>
              <p:cNvSpPr>
                <a:spLocks noChangeArrowheads="1"/>
              </p:cNvSpPr>
              <p:nvPr/>
            </p:nvSpPr>
            <p:spPr bwMode="auto">
              <a:xfrm>
                <a:off x="3780" y="1446"/>
                <a:ext cx="124" cy="4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Rectangle 48"/>
              <p:cNvSpPr>
                <a:spLocks noChangeArrowheads="1"/>
              </p:cNvSpPr>
              <p:nvPr/>
            </p:nvSpPr>
            <p:spPr bwMode="auto">
              <a:xfrm>
                <a:off x="3824" y="1386"/>
                <a:ext cx="68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" name="Rectangle 49"/>
              <p:cNvSpPr>
                <a:spLocks noChangeArrowheads="1"/>
              </p:cNvSpPr>
              <p:nvPr/>
            </p:nvSpPr>
            <p:spPr bwMode="auto">
              <a:xfrm>
                <a:off x="3780" y="1202"/>
                <a:ext cx="43" cy="5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" name="Rectangle 50"/>
              <p:cNvSpPr>
                <a:spLocks noChangeArrowheads="1"/>
              </p:cNvSpPr>
              <p:nvPr/>
            </p:nvSpPr>
            <p:spPr bwMode="auto">
              <a:xfrm>
                <a:off x="3781" y="1214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51"/>
              <p:cNvSpPr>
                <a:spLocks noChangeArrowheads="1"/>
              </p:cNvSpPr>
              <p:nvPr/>
            </p:nvSpPr>
            <p:spPr bwMode="auto">
              <a:xfrm>
                <a:off x="3805" y="1286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52"/>
              <p:cNvSpPr>
                <a:spLocks noChangeArrowheads="1"/>
              </p:cNvSpPr>
              <p:nvPr/>
            </p:nvSpPr>
            <p:spPr bwMode="auto">
              <a:xfrm>
                <a:off x="3787" y="708"/>
                <a:ext cx="973" cy="1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7" name="Rectangle 53"/>
              <p:cNvSpPr>
                <a:spLocks noChangeArrowheads="1"/>
              </p:cNvSpPr>
              <p:nvPr/>
            </p:nvSpPr>
            <p:spPr bwMode="auto">
              <a:xfrm>
                <a:off x="4656" y="823"/>
                <a:ext cx="93" cy="11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54"/>
              <p:cNvSpPr>
                <a:spLocks noChangeArrowheads="1"/>
              </p:cNvSpPr>
              <p:nvPr/>
            </p:nvSpPr>
            <p:spPr bwMode="auto">
              <a:xfrm>
                <a:off x="3805" y="810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Rectangle 55"/>
              <p:cNvSpPr>
                <a:spLocks noChangeArrowheads="1"/>
              </p:cNvSpPr>
              <p:nvPr/>
            </p:nvSpPr>
            <p:spPr bwMode="auto">
              <a:xfrm>
                <a:off x="3829" y="785"/>
                <a:ext cx="870" cy="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Oval 56"/>
              <p:cNvSpPr>
                <a:spLocks noChangeArrowheads="1"/>
              </p:cNvSpPr>
              <p:nvPr/>
            </p:nvSpPr>
            <p:spPr bwMode="auto">
              <a:xfrm>
                <a:off x="3742" y="739"/>
                <a:ext cx="251" cy="19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Oval 57"/>
              <p:cNvSpPr>
                <a:spLocks noChangeArrowheads="1"/>
              </p:cNvSpPr>
              <p:nvPr/>
            </p:nvSpPr>
            <p:spPr bwMode="auto">
              <a:xfrm>
                <a:off x="4501" y="708"/>
                <a:ext cx="236" cy="2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Rectangle 58"/>
              <p:cNvSpPr>
                <a:spLocks noChangeArrowheads="1"/>
              </p:cNvSpPr>
              <p:nvPr/>
            </p:nvSpPr>
            <p:spPr bwMode="auto">
              <a:xfrm>
                <a:off x="3829" y="1870"/>
                <a:ext cx="870" cy="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2" name="Group 59"/>
            <p:cNvGrpSpPr>
              <a:grpSpLocks/>
            </p:cNvGrpSpPr>
            <p:nvPr/>
          </p:nvGrpSpPr>
          <p:grpSpPr bwMode="auto">
            <a:xfrm>
              <a:off x="3343" y="2955"/>
              <a:ext cx="73" cy="95"/>
              <a:chOff x="3742" y="708"/>
              <a:chExt cx="1018" cy="1226"/>
            </a:xfrm>
          </p:grpSpPr>
          <p:pic>
            <p:nvPicPr>
              <p:cNvPr id="57" name="Picture 60" descr="IMG_8706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" y="717"/>
                <a:ext cx="889" cy="1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61"/>
              <p:cNvSpPr>
                <a:spLocks noChangeArrowheads="1"/>
              </p:cNvSpPr>
              <p:nvPr/>
            </p:nvSpPr>
            <p:spPr bwMode="auto">
              <a:xfrm>
                <a:off x="3780" y="1446"/>
                <a:ext cx="124" cy="4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9" name="Rectangle 62"/>
              <p:cNvSpPr>
                <a:spLocks noChangeArrowheads="1"/>
              </p:cNvSpPr>
              <p:nvPr/>
            </p:nvSpPr>
            <p:spPr bwMode="auto">
              <a:xfrm>
                <a:off x="3824" y="1386"/>
                <a:ext cx="68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" name="Rectangle 63"/>
              <p:cNvSpPr>
                <a:spLocks noChangeArrowheads="1"/>
              </p:cNvSpPr>
              <p:nvPr/>
            </p:nvSpPr>
            <p:spPr bwMode="auto">
              <a:xfrm>
                <a:off x="3780" y="1202"/>
                <a:ext cx="43" cy="5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64"/>
              <p:cNvSpPr>
                <a:spLocks noChangeArrowheads="1"/>
              </p:cNvSpPr>
              <p:nvPr/>
            </p:nvSpPr>
            <p:spPr bwMode="auto">
              <a:xfrm>
                <a:off x="3781" y="1214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" name="Rectangle 65"/>
              <p:cNvSpPr>
                <a:spLocks noChangeArrowheads="1"/>
              </p:cNvSpPr>
              <p:nvPr/>
            </p:nvSpPr>
            <p:spPr bwMode="auto">
              <a:xfrm>
                <a:off x="3805" y="1286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3" name="Rectangle 66"/>
              <p:cNvSpPr>
                <a:spLocks noChangeArrowheads="1"/>
              </p:cNvSpPr>
              <p:nvPr/>
            </p:nvSpPr>
            <p:spPr bwMode="auto">
              <a:xfrm>
                <a:off x="3787" y="708"/>
                <a:ext cx="973" cy="1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4" name="Rectangle 67"/>
              <p:cNvSpPr>
                <a:spLocks noChangeArrowheads="1"/>
              </p:cNvSpPr>
              <p:nvPr/>
            </p:nvSpPr>
            <p:spPr bwMode="auto">
              <a:xfrm>
                <a:off x="4656" y="823"/>
                <a:ext cx="93" cy="11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5" name="Rectangle 68"/>
              <p:cNvSpPr>
                <a:spLocks noChangeArrowheads="1"/>
              </p:cNvSpPr>
              <p:nvPr/>
            </p:nvSpPr>
            <p:spPr bwMode="auto">
              <a:xfrm>
                <a:off x="3805" y="810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6" name="Rectangle 69"/>
              <p:cNvSpPr>
                <a:spLocks noChangeArrowheads="1"/>
              </p:cNvSpPr>
              <p:nvPr/>
            </p:nvSpPr>
            <p:spPr bwMode="auto">
              <a:xfrm>
                <a:off x="3829" y="785"/>
                <a:ext cx="870" cy="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7" name="Oval 70"/>
              <p:cNvSpPr>
                <a:spLocks noChangeArrowheads="1"/>
              </p:cNvSpPr>
              <p:nvPr/>
            </p:nvSpPr>
            <p:spPr bwMode="auto">
              <a:xfrm>
                <a:off x="3742" y="739"/>
                <a:ext cx="251" cy="19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8" name="Oval 71"/>
              <p:cNvSpPr>
                <a:spLocks noChangeArrowheads="1"/>
              </p:cNvSpPr>
              <p:nvPr/>
            </p:nvSpPr>
            <p:spPr bwMode="auto">
              <a:xfrm>
                <a:off x="4501" y="708"/>
                <a:ext cx="236" cy="2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9" name="Rectangle 72"/>
              <p:cNvSpPr>
                <a:spLocks noChangeArrowheads="1"/>
              </p:cNvSpPr>
              <p:nvPr/>
            </p:nvSpPr>
            <p:spPr bwMode="auto">
              <a:xfrm>
                <a:off x="3829" y="1870"/>
                <a:ext cx="870" cy="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3" name="Group 73"/>
            <p:cNvGrpSpPr>
              <a:grpSpLocks/>
            </p:cNvGrpSpPr>
            <p:nvPr/>
          </p:nvGrpSpPr>
          <p:grpSpPr bwMode="auto">
            <a:xfrm>
              <a:off x="3423" y="2955"/>
              <a:ext cx="73" cy="95"/>
              <a:chOff x="3742" y="708"/>
              <a:chExt cx="1018" cy="1226"/>
            </a:xfrm>
          </p:grpSpPr>
          <p:pic>
            <p:nvPicPr>
              <p:cNvPr id="44" name="Picture 74" descr="IMG_8706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" y="717"/>
                <a:ext cx="889" cy="1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Rectangle 75"/>
              <p:cNvSpPr>
                <a:spLocks noChangeArrowheads="1"/>
              </p:cNvSpPr>
              <p:nvPr/>
            </p:nvSpPr>
            <p:spPr bwMode="auto">
              <a:xfrm>
                <a:off x="3780" y="1446"/>
                <a:ext cx="124" cy="4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Rectangle 76"/>
              <p:cNvSpPr>
                <a:spLocks noChangeArrowheads="1"/>
              </p:cNvSpPr>
              <p:nvPr/>
            </p:nvSpPr>
            <p:spPr bwMode="auto">
              <a:xfrm>
                <a:off x="3824" y="1386"/>
                <a:ext cx="68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7" name="Rectangle 77"/>
              <p:cNvSpPr>
                <a:spLocks noChangeArrowheads="1"/>
              </p:cNvSpPr>
              <p:nvPr/>
            </p:nvSpPr>
            <p:spPr bwMode="auto">
              <a:xfrm>
                <a:off x="3780" y="1202"/>
                <a:ext cx="43" cy="5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8" name="Rectangle 78"/>
              <p:cNvSpPr>
                <a:spLocks noChangeArrowheads="1"/>
              </p:cNvSpPr>
              <p:nvPr/>
            </p:nvSpPr>
            <p:spPr bwMode="auto">
              <a:xfrm>
                <a:off x="3781" y="1214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9" name="Rectangle 79"/>
              <p:cNvSpPr>
                <a:spLocks noChangeArrowheads="1"/>
              </p:cNvSpPr>
              <p:nvPr/>
            </p:nvSpPr>
            <p:spPr bwMode="auto">
              <a:xfrm>
                <a:off x="3805" y="1286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Rectangle 80"/>
              <p:cNvSpPr>
                <a:spLocks noChangeArrowheads="1"/>
              </p:cNvSpPr>
              <p:nvPr/>
            </p:nvSpPr>
            <p:spPr bwMode="auto">
              <a:xfrm>
                <a:off x="3787" y="708"/>
                <a:ext cx="973" cy="1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81"/>
              <p:cNvSpPr>
                <a:spLocks noChangeArrowheads="1"/>
              </p:cNvSpPr>
              <p:nvPr/>
            </p:nvSpPr>
            <p:spPr bwMode="auto">
              <a:xfrm>
                <a:off x="4656" y="823"/>
                <a:ext cx="93" cy="11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82"/>
              <p:cNvSpPr>
                <a:spLocks noChangeArrowheads="1"/>
              </p:cNvSpPr>
              <p:nvPr/>
            </p:nvSpPr>
            <p:spPr bwMode="auto">
              <a:xfrm>
                <a:off x="3805" y="810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Rectangle 83"/>
              <p:cNvSpPr>
                <a:spLocks noChangeArrowheads="1"/>
              </p:cNvSpPr>
              <p:nvPr/>
            </p:nvSpPr>
            <p:spPr bwMode="auto">
              <a:xfrm>
                <a:off x="3829" y="785"/>
                <a:ext cx="870" cy="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4" name="Oval 84"/>
              <p:cNvSpPr>
                <a:spLocks noChangeArrowheads="1"/>
              </p:cNvSpPr>
              <p:nvPr/>
            </p:nvSpPr>
            <p:spPr bwMode="auto">
              <a:xfrm>
                <a:off x="3742" y="739"/>
                <a:ext cx="251" cy="19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Oval 85"/>
              <p:cNvSpPr>
                <a:spLocks noChangeArrowheads="1"/>
              </p:cNvSpPr>
              <p:nvPr/>
            </p:nvSpPr>
            <p:spPr bwMode="auto">
              <a:xfrm>
                <a:off x="4501" y="708"/>
                <a:ext cx="236" cy="2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6" name="Rectangle 86"/>
              <p:cNvSpPr>
                <a:spLocks noChangeArrowheads="1"/>
              </p:cNvSpPr>
              <p:nvPr/>
            </p:nvSpPr>
            <p:spPr bwMode="auto">
              <a:xfrm>
                <a:off x="3829" y="1870"/>
                <a:ext cx="870" cy="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4" name="Group 87"/>
            <p:cNvGrpSpPr>
              <a:grpSpLocks/>
            </p:cNvGrpSpPr>
            <p:nvPr/>
          </p:nvGrpSpPr>
          <p:grpSpPr bwMode="auto">
            <a:xfrm>
              <a:off x="3504" y="2955"/>
              <a:ext cx="73" cy="95"/>
              <a:chOff x="3742" y="708"/>
              <a:chExt cx="1018" cy="1226"/>
            </a:xfrm>
          </p:grpSpPr>
          <p:pic>
            <p:nvPicPr>
              <p:cNvPr id="31" name="Picture 88" descr="IMG_8706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" y="717"/>
                <a:ext cx="889" cy="1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Rectangle 89"/>
              <p:cNvSpPr>
                <a:spLocks noChangeArrowheads="1"/>
              </p:cNvSpPr>
              <p:nvPr/>
            </p:nvSpPr>
            <p:spPr bwMode="auto">
              <a:xfrm>
                <a:off x="3780" y="1446"/>
                <a:ext cx="124" cy="4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Rectangle 90"/>
              <p:cNvSpPr>
                <a:spLocks noChangeArrowheads="1"/>
              </p:cNvSpPr>
              <p:nvPr/>
            </p:nvSpPr>
            <p:spPr bwMode="auto">
              <a:xfrm>
                <a:off x="3824" y="1386"/>
                <a:ext cx="68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4" name="Rectangle 91"/>
              <p:cNvSpPr>
                <a:spLocks noChangeArrowheads="1"/>
              </p:cNvSpPr>
              <p:nvPr/>
            </p:nvSpPr>
            <p:spPr bwMode="auto">
              <a:xfrm>
                <a:off x="3780" y="1202"/>
                <a:ext cx="43" cy="5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" name="Rectangle 92"/>
              <p:cNvSpPr>
                <a:spLocks noChangeArrowheads="1"/>
              </p:cNvSpPr>
              <p:nvPr/>
            </p:nvSpPr>
            <p:spPr bwMode="auto">
              <a:xfrm>
                <a:off x="3781" y="1214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Rectangle 93"/>
              <p:cNvSpPr>
                <a:spLocks noChangeArrowheads="1"/>
              </p:cNvSpPr>
              <p:nvPr/>
            </p:nvSpPr>
            <p:spPr bwMode="auto">
              <a:xfrm>
                <a:off x="3805" y="1286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Rectangle 94"/>
              <p:cNvSpPr>
                <a:spLocks noChangeArrowheads="1"/>
              </p:cNvSpPr>
              <p:nvPr/>
            </p:nvSpPr>
            <p:spPr bwMode="auto">
              <a:xfrm>
                <a:off x="3787" y="708"/>
                <a:ext cx="973" cy="1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" name="Rectangle 95"/>
              <p:cNvSpPr>
                <a:spLocks noChangeArrowheads="1"/>
              </p:cNvSpPr>
              <p:nvPr/>
            </p:nvSpPr>
            <p:spPr bwMode="auto">
              <a:xfrm>
                <a:off x="4656" y="823"/>
                <a:ext cx="93" cy="11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9" name="Rectangle 96"/>
              <p:cNvSpPr>
                <a:spLocks noChangeArrowheads="1"/>
              </p:cNvSpPr>
              <p:nvPr/>
            </p:nvSpPr>
            <p:spPr bwMode="auto">
              <a:xfrm>
                <a:off x="3805" y="810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Rectangle 97"/>
              <p:cNvSpPr>
                <a:spLocks noChangeArrowheads="1"/>
              </p:cNvSpPr>
              <p:nvPr/>
            </p:nvSpPr>
            <p:spPr bwMode="auto">
              <a:xfrm>
                <a:off x="3829" y="785"/>
                <a:ext cx="870" cy="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" name="Oval 98"/>
              <p:cNvSpPr>
                <a:spLocks noChangeArrowheads="1"/>
              </p:cNvSpPr>
              <p:nvPr/>
            </p:nvSpPr>
            <p:spPr bwMode="auto">
              <a:xfrm>
                <a:off x="3742" y="739"/>
                <a:ext cx="251" cy="19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Oval 99"/>
              <p:cNvSpPr>
                <a:spLocks noChangeArrowheads="1"/>
              </p:cNvSpPr>
              <p:nvPr/>
            </p:nvSpPr>
            <p:spPr bwMode="auto">
              <a:xfrm>
                <a:off x="4501" y="708"/>
                <a:ext cx="236" cy="2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Rectangle 100"/>
              <p:cNvSpPr>
                <a:spLocks noChangeArrowheads="1"/>
              </p:cNvSpPr>
              <p:nvPr/>
            </p:nvSpPr>
            <p:spPr bwMode="auto">
              <a:xfrm>
                <a:off x="3829" y="1870"/>
                <a:ext cx="870" cy="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5" name="Group 101"/>
            <p:cNvGrpSpPr>
              <a:grpSpLocks/>
            </p:cNvGrpSpPr>
            <p:nvPr/>
          </p:nvGrpSpPr>
          <p:grpSpPr bwMode="auto">
            <a:xfrm>
              <a:off x="3582" y="2955"/>
              <a:ext cx="74" cy="95"/>
              <a:chOff x="3742" y="708"/>
              <a:chExt cx="1018" cy="1226"/>
            </a:xfrm>
          </p:grpSpPr>
          <p:pic>
            <p:nvPicPr>
              <p:cNvPr id="18" name="Picture 102" descr="IMG_8706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" y="717"/>
                <a:ext cx="889" cy="1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Rectangle 103"/>
              <p:cNvSpPr>
                <a:spLocks noChangeArrowheads="1"/>
              </p:cNvSpPr>
              <p:nvPr/>
            </p:nvSpPr>
            <p:spPr bwMode="auto">
              <a:xfrm>
                <a:off x="3780" y="1446"/>
                <a:ext cx="124" cy="4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Rectangle 104"/>
              <p:cNvSpPr>
                <a:spLocks noChangeArrowheads="1"/>
              </p:cNvSpPr>
              <p:nvPr/>
            </p:nvSpPr>
            <p:spPr bwMode="auto">
              <a:xfrm>
                <a:off x="3824" y="1386"/>
                <a:ext cx="68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Rectangle 105"/>
              <p:cNvSpPr>
                <a:spLocks noChangeArrowheads="1"/>
              </p:cNvSpPr>
              <p:nvPr/>
            </p:nvSpPr>
            <p:spPr bwMode="auto">
              <a:xfrm>
                <a:off x="3780" y="1202"/>
                <a:ext cx="43" cy="5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Rectangle 106"/>
              <p:cNvSpPr>
                <a:spLocks noChangeArrowheads="1"/>
              </p:cNvSpPr>
              <p:nvPr/>
            </p:nvSpPr>
            <p:spPr bwMode="auto">
              <a:xfrm>
                <a:off x="3781" y="1214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Rectangle 107"/>
              <p:cNvSpPr>
                <a:spLocks noChangeArrowheads="1"/>
              </p:cNvSpPr>
              <p:nvPr/>
            </p:nvSpPr>
            <p:spPr bwMode="auto">
              <a:xfrm>
                <a:off x="3805" y="1286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Rectangle 108"/>
              <p:cNvSpPr>
                <a:spLocks noChangeArrowheads="1"/>
              </p:cNvSpPr>
              <p:nvPr/>
            </p:nvSpPr>
            <p:spPr bwMode="auto">
              <a:xfrm>
                <a:off x="3787" y="708"/>
                <a:ext cx="973" cy="1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Rectangle 109"/>
              <p:cNvSpPr>
                <a:spLocks noChangeArrowheads="1"/>
              </p:cNvSpPr>
              <p:nvPr/>
            </p:nvSpPr>
            <p:spPr bwMode="auto">
              <a:xfrm>
                <a:off x="4656" y="823"/>
                <a:ext cx="93" cy="11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Rectangle 110"/>
              <p:cNvSpPr>
                <a:spLocks noChangeArrowheads="1"/>
              </p:cNvSpPr>
              <p:nvPr/>
            </p:nvSpPr>
            <p:spPr bwMode="auto">
              <a:xfrm>
                <a:off x="3805" y="810"/>
                <a:ext cx="68" cy="2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7" name="Rectangle 111"/>
              <p:cNvSpPr>
                <a:spLocks noChangeArrowheads="1"/>
              </p:cNvSpPr>
              <p:nvPr/>
            </p:nvSpPr>
            <p:spPr bwMode="auto">
              <a:xfrm>
                <a:off x="3829" y="785"/>
                <a:ext cx="870" cy="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" name="Oval 112"/>
              <p:cNvSpPr>
                <a:spLocks noChangeArrowheads="1"/>
              </p:cNvSpPr>
              <p:nvPr/>
            </p:nvSpPr>
            <p:spPr bwMode="auto">
              <a:xfrm>
                <a:off x="3742" y="739"/>
                <a:ext cx="251" cy="19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Oval 113"/>
              <p:cNvSpPr>
                <a:spLocks noChangeArrowheads="1"/>
              </p:cNvSpPr>
              <p:nvPr/>
            </p:nvSpPr>
            <p:spPr bwMode="auto">
              <a:xfrm>
                <a:off x="4501" y="708"/>
                <a:ext cx="236" cy="2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114"/>
              <p:cNvSpPr>
                <a:spLocks noChangeArrowheads="1"/>
              </p:cNvSpPr>
              <p:nvPr/>
            </p:nvSpPr>
            <p:spPr bwMode="auto">
              <a:xfrm>
                <a:off x="3829" y="1870"/>
                <a:ext cx="870" cy="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buSzPct val="75000"/>
                  <a:buFont typeface="Wingdings" pitchFamily="2" charset="2"/>
                  <a:buNone/>
                </a:pPr>
                <a:endParaRPr lang="ko-KR" altLang="en-US" sz="1200" b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6" name="Rectangle 115"/>
            <p:cNvSpPr>
              <a:spLocks noChangeArrowheads="1"/>
            </p:cNvSpPr>
            <p:nvPr/>
          </p:nvSpPr>
          <p:spPr bwMode="auto">
            <a:xfrm>
              <a:off x="3265" y="3046"/>
              <a:ext cx="392" cy="1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fontAlgn="ctr" latinLnBrk="0" hangingPunct="0">
                <a:lnSpc>
                  <a:spcPct val="80000"/>
                </a:lnSpc>
                <a:spcBef>
                  <a:spcPct val="50000"/>
                </a:spcBef>
                <a:buSzPct val="75000"/>
                <a:buFont typeface="Wingdings" pitchFamily="2" charset="2"/>
                <a:buNone/>
              </a:pPr>
              <a:endParaRPr lang="ko-KR" altLang="en-US" sz="1200" b="1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16"/>
            <p:cNvSpPr>
              <a:spLocks noChangeArrowheads="1"/>
            </p:cNvSpPr>
            <p:nvPr/>
          </p:nvSpPr>
          <p:spPr bwMode="auto">
            <a:xfrm>
              <a:off x="3244" y="3097"/>
              <a:ext cx="14" cy="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fontAlgn="ctr" latinLnBrk="0" hangingPunct="0">
                <a:lnSpc>
                  <a:spcPct val="80000"/>
                </a:lnSpc>
                <a:spcBef>
                  <a:spcPct val="50000"/>
                </a:spcBef>
                <a:buSzPct val="75000"/>
                <a:buFont typeface="Wingdings" pitchFamily="2" charset="2"/>
                <a:buNone/>
              </a:pPr>
              <a:endParaRPr lang="ko-KR" altLang="en-US" sz="1200" b="1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6" name="AutoShape 164"/>
          <p:cNvSpPr>
            <a:spLocks noChangeArrowheads="1"/>
          </p:cNvSpPr>
          <p:nvPr/>
        </p:nvSpPr>
        <p:spPr bwMode="auto">
          <a:xfrm>
            <a:off x="7143055" y="3549104"/>
            <a:ext cx="684213" cy="254000"/>
          </a:xfrm>
          <a:prstGeom prst="homePlate">
            <a:avLst>
              <a:gd name="adj" fmla="val 37338"/>
            </a:avLst>
          </a:prstGeom>
          <a:solidFill>
            <a:srgbClr val="FFFFFF"/>
          </a:solidFill>
          <a:ln w="12700" algn="ctr">
            <a:solidFill>
              <a:srgbClr val="B2B2B2"/>
            </a:solidFill>
            <a:miter lim="800000"/>
            <a:headEnd/>
            <a:tailEnd type="none" w="lg" len="lg"/>
          </a:ln>
        </p:spPr>
        <p:txBody>
          <a:bodyPr lIns="18000" tIns="21600" rIns="18000" bIns="21600" anchor="ctr" anchorCtr="1"/>
          <a:lstStyle/>
          <a:p>
            <a:pPr algn="ctr" eaLnBrk="0" fontAlgn="ctr" latinLnBrk="0" hangingPunct="0">
              <a:lnSpc>
                <a:spcPct val="90000"/>
              </a:lnSpc>
              <a:buSzPct val="75000"/>
              <a:buFont typeface="Wingdings" pitchFamily="2" charset="2"/>
              <a:buNone/>
            </a:pPr>
            <a:r>
              <a:rPr lang="ko-KR" altLang="en-US" sz="1000" b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운송</a:t>
            </a:r>
            <a:endParaRPr lang="en-US" altLang="ko-KR" sz="1000" b="1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97" name="Picture 513" descr="MCj0311938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680" y="3082379"/>
            <a:ext cx="576263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Rectangle 44" descr="넓은 눈금"/>
          <p:cNvSpPr>
            <a:spLocks noChangeArrowheads="1"/>
          </p:cNvSpPr>
          <p:nvPr/>
        </p:nvSpPr>
        <p:spPr bwMode="auto">
          <a:xfrm>
            <a:off x="7882830" y="2980779"/>
            <a:ext cx="638175" cy="6477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ctr" latinLnBrk="0" hangingPunct="0">
              <a:lnSpc>
                <a:spcPct val="80000"/>
              </a:lnSpc>
              <a:buSzPct val="75000"/>
              <a:buFont typeface="Wingdings" pitchFamily="2" charset="2"/>
              <a:buNone/>
              <a:defRPr/>
            </a:pPr>
            <a:r>
              <a:rPr lang="ko-KR" altLang="en-US" sz="10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컨테이너</a:t>
            </a:r>
            <a:endParaRPr lang="en-US" altLang="ko-KR" sz="1000" b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 eaLnBrk="0" fontAlgn="ctr" latinLnBrk="0" hangingPunct="0">
              <a:lnSpc>
                <a:spcPct val="80000"/>
              </a:lnSpc>
              <a:buSzPct val="75000"/>
              <a:buFont typeface="Wingdings" pitchFamily="2" charset="2"/>
              <a:buNone/>
              <a:defRPr/>
            </a:pPr>
            <a:r>
              <a:rPr lang="ko-KR" altLang="en-US" sz="10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창고</a:t>
            </a:r>
          </a:p>
        </p:txBody>
      </p:sp>
      <p:grpSp>
        <p:nvGrpSpPr>
          <p:cNvPr id="99" name="그룹 115"/>
          <p:cNvGrpSpPr/>
          <p:nvPr/>
        </p:nvGrpSpPr>
        <p:grpSpPr>
          <a:xfrm>
            <a:off x="4768653" y="1190773"/>
            <a:ext cx="546348" cy="360363"/>
            <a:chOff x="4427984" y="1216943"/>
            <a:chExt cx="777627" cy="360363"/>
          </a:xfrm>
          <a:solidFill>
            <a:schemeClr val="bg1">
              <a:lumMod val="65000"/>
            </a:schemeClr>
          </a:solidFill>
        </p:grpSpPr>
        <p:sp>
          <p:nvSpPr>
            <p:cNvPr id="100" name="왼쪽 화살표 99"/>
            <p:cNvSpPr/>
            <p:nvPr/>
          </p:nvSpPr>
          <p:spPr bwMode="auto">
            <a:xfrm>
              <a:off x="4427984" y="1268760"/>
              <a:ext cx="432048" cy="259457"/>
            </a:xfrm>
            <a:prstGeom prst="leftArrow">
              <a:avLst>
                <a:gd name="adj1" fmla="val 44493"/>
                <a:gd name="adj2" fmla="val 38987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ctr" hangingPunct="0">
                <a:lnSpc>
                  <a:spcPct val="80000"/>
                </a:lnSpc>
                <a:spcBef>
                  <a:spcPct val="15000"/>
                </a:spcBef>
                <a:buSzPct val="75000"/>
                <a:buFont typeface="Wingdings" pitchFamily="2" charset="2"/>
                <a:buNone/>
                <a:defRPr/>
              </a:pPr>
              <a:endParaRPr lang="ko-KR" altLang="en-US" sz="1000" b="1" dirty="0">
                <a:solidFill>
                  <a:srgbClr val="FFFFFF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  <p:sp>
          <p:nvSpPr>
            <p:cNvPr id="101" name="Oval 48"/>
            <p:cNvSpPr>
              <a:spLocks noChangeArrowheads="1"/>
            </p:cNvSpPr>
            <p:nvPr/>
          </p:nvSpPr>
          <p:spPr bwMode="auto">
            <a:xfrm>
              <a:off x="4572000" y="1216943"/>
              <a:ext cx="633611" cy="3603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ctr" hangingPunct="0">
                <a:lnSpc>
                  <a:spcPct val="80000"/>
                </a:lnSpc>
                <a:spcBef>
                  <a:spcPct val="15000"/>
                </a:spcBef>
                <a:buSzPct val="75000"/>
                <a:buFont typeface="Wingdings" pitchFamily="2" charset="2"/>
                <a:buNone/>
                <a:defRPr/>
              </a:pPr>
              <a:r>
                <a:rPr lang="en-US" altLang="ko-KR" sz="1000" b="1" dirty="0">
                  <a:solidFill>
                    <a:srgbClr val="FFFFFF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Parts</a:t>
              </a:r>
              <a:endParaRPr lang="ko-KR" altLang="en-US" sz="1000" b="1" dirty="0">
                <a:solidFill>
                  <a:srgbClr val="FFFFFF"/>
                </a:solidFill>
                <a:latin typeface="Arial" pitchFamily="34" charset="0"/>
                <a:ea typeface="HY헤드라인M" pitchFamily="18" charset="-127"/>
                <a:cs typeface="Arial" pitchFamily="34" charset="0"/>
              </a:endParaRPr>
            </a:p>
          </p:txBody>
        </p:sp>
      </p:grpSp>
      <p:sp>
        <p:nvSpPr>
          <p:cNvPr id="102" name="오각형 101"/>
          <p:cNvSpPr/>
          <p:nvPr/>
        </p:nvSpPr>
        <p:spPr bwMode="auto">
          <a:xfrm flipH="1">
            <a:off x="4164905" y="1180554"/>
            <a:ext cx="593725" cy="504825"/>
          </a:xfrm>
          <a:prstGeom prst="homePlate">
            <a:avLst>
              <a:gd name="adj" fmla="val 28670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SMD </a:t>
            </a:r>
          </a:p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Ass’y</a:t>
            </a:r>
          </a:p>
        </p:txBody>
      </p:sp>
      <p:sp>
        <p:nvSpPr>
          <p:cNvPr id="103" name="갈매기형 수장 102"/>
          <p:cNvSpPr/>
          <p:nvPr/>
        </p:nvSpPr>
        <p:spPr bwMode="auto">
          <a:xfrm flipH="1">
            <a:off x="3563243" y="1180554"/>
            <a:ext cx="692150" cy="504825"/>
          </a:xfrm>
          <a:prstGeom prst="chevron">
            <a:avLst>
              <a:gd name="adj" fmla="val 28505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A.O.I </a:t>
            </a:r>
            <a:endParaRPr lang="ko-KR" altLang="en-US" sz="1000" b="1" dirty="0">
              <a:solidFill>
                <a:srgbClr val="FFFF00"/>
              </a:solidFill>
              <a:latin typeface="Arial" pitchFamily="34" charset="0"/>
              <a:ea typeface="굴림체" pitchFamily="49" charset="-127"/>
              <a:cs typeface="Arial" pitchFamily="34" charset="0"/>
            </a:endParaRPr>
          </a:p>
        </p:txBody>
      </p:sp>
      <p:sp>
        <p:nvSpPr>
          <p:cNvPr id="104" name="AutoShape 11"/>
          <p:cNvSpPr>
            <a:spLocks noChangeArrowheads="1"/>
          </p:cNvSpPr>
          <p:nvPr/>
        </p:nvSpPr>
        <p:spPr bwMode="auto">
          <a:xfrm>
            <a:off x="837505" y="1983829"/>
            <a:ext cx="742950" cy="1719262"/>
          </a:xfrm>
          <a:prstGeom prst="roundRect">
            <a:avLst>
              <a:gd name="adj" fmla="val 1764"/>
            </a:avLst>
          </a:prstGeom>
          <a:gradFill rotWithShape="1">
            <a:gsLst>
              <a:gs pos="0">
                <a:srgbClr val="FFFFCC"/>
              </a:gs>
              <a:gs pos="50000">
                <a:srgbClr val="FFFFCC">
                  <a:gamma/>
                  <a:tint val="0"/>
                  <a:invGamma/>
                </a:srgbClr>
              </a:gs>
              <a:gs pos="100000">
                <a:srgbClr val="FFFFCC"/>
              </a:gs>
            </a:gsLst>
            <a:lin ang="54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eaLnBrk="0" fontAlgn="ctr" latinLnBrk="0" hangingPunct="0">
              <a:lnSpc>
                <a:spcPct val="20000"/>
              </a:lnSpc>
              <a:spcBef>
                <a:spcPct val="150000"/>
              </a:spcBef>
              <a:buSzPct val="75000"/>
              <a:buFont typeface="가는각진제목체" pitchFamily="18" charset="-127"/>
              <a:buNone/>
              <a:defRPr/>
            </a:pPr>
            <a:r>
              <a:rPr lang="en-US" altLang="ko-KR" sz="1200" b="1" dirty="0">
                <a:solidFill>
                  <a:srgbClr val="000066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Unit</a:t>
            </a:r>
          </a:p>
          <a:p>
            <a:pPr algn="ctr" eaLnBrk="0" fontAlgn="ctr" latinLnBrk="0" hangingPunct="0">
              <a:lnSpc>
                <a:spcPct val="20000"/>
              </a:lnSpc>
              <a:spcBef>
                <a:spcPct val="150000"/>
              </a:spcBef>
              <a:buSzPct val="75000"/>
              <a:buFont typeface="가는각진제목체" pitchFamily="18" charset="-127"/>
              <a:buNone/>
              <a:defRPr/>
            </a:pPr>
            <a:r>
              <a:rPr lang="ko-KR" altLang="en-US" sz="1200" b="1" dirty="0">
                <a:solidFill>
                  <a:srgbClr val="000066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공정</a:t>
            </a:r>
          </a:p>
        </p:txBody>
      </p:sp>
      <p:sp>
        <p:nvSpPr>
          <p:cNvPr id="105" name="AutoShape 11"/>
          <p:cNvSpPr>
            <a:spLocks noChangeArrowheads="1"/>
          </p:cNvSpPr>
          <p:nvPr/>
        </p:nvSpPr>
        <p:spPr bwMode="auto">
          <a:xfrm>
            <a:off x="837505" y="3798341"/>
            <a:ext cx="742950" cy="1973263"/>
          </a:xfrm>
          <a:prstGeom prst="roundRect">
            <a:avLst>
              <a:gd name="adj" fmla="val 1764"/>
            </a:avLst>
          </a:prstGeom>
          <a:gradFill rotWithShape="1">
            <a:gsLst>
              <a:gs pos="0">
                <a:srgbClr val="FFFFCC"/>
              </a:gs>
              <a:gs pos="50000">
                <a:srgbClr val="FFFFCC">
                  <a:gamma/>
                  <a:tint val="0"/>
                  <a:invGamma/>
                </a:srgbClr>
              </a:gs>
              <a:gs pos="100000">
                <a:srgbClr val="FFFFCC"/>
              </a:gs>
            </a:gsLst>
            <a:lin ang="54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eaLnBrk="0" fontAlgn="ctr" latinLnBrk="0" hangingPunct="0">
              <a:lnSpc>
                <a:spcPct val="20000"/>
              </a:lnSpc>
              <a:spcBef>
                <a:spcPct val="150000"/>
              </a:spcBef>
              <a:buSzPct val="75000"/>
              <a:buFont typeface="가는각진제목체" pitchFamily="18" charset="-127"/>
              <a:buNone/>
              <a:defRPr/>
            </a:pPr>
            <a:r>
              <a:rPr lang="en-US" altLang="ko-KR" sz="1200" b="1" dirty="0">
                <a:solidFill>
                  <a:srgbClr val="000066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System</a:t>
            </a:r>
          </a:p>
          <a:p>
            <a:pPr algn="ctr" eaLnBrk="0" fontAlgn="ctr" latinLnBrk="0" hangingPunct="0">
              <a:lnSpc>
                <a:spcPct val="20000"/>
              </a:lnSpc>
              <a:spcBef>
                <a:spcPct val="150000"/>
              </a:spcBef>
              <a:buSzPct val="75000"/>
              <a:buFont typeface="가는각진제목체" pitchFamily="18" charset="-127"/>
              <a:buNone/>
              <a:defRPr/>
            </a:pPr>
            <a:r>
              <a:rPr lang="ko-KR" altLang="en-US" sz="1200" b="1" dirty="0">
                <a:solidFill>
                  <a:srgbClr val="000066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공정</a:t>
            </a:r>
          </a:p>
        </p:txBody>
      </p:sp>
      <p:sp>
        <p:nvSpPr>
          <p:cNvPr id="106" name="갈매기형 수장 105"/>
          <p:cNvSpPr/>
          <p:nvPr/>
        </p:nvSpPr>
        <p:spPr bwMode="auto">
          <a:xfrm flipH="1">
            <a:off x="2434530" y="1180554"/>
            <a:ext cx="914400" cy="504825"/>
          </a:xfrm>
          <a:prstGeom prst="chevron">
            <a:avLst>
              <a:gd name="adj" fmla="val 28505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PCBA</a:t>
            </a:r>
          </a:p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Ass’y</a:t>
            </a:r>
            <a:endParaRPr lang="ko-KR" altLang="en-US" sz="1000" b="1" dirty="0">
              <a:solidFill>
                <a:srgbClr val="FFFFFF"/>
              </a:solidFill>
              <a:latin typeface="Arial" pitchFamily="34" charset="0"/>
              <a:ea typeface="굴림체" pitchFamily="49" charset="-127"/>
              <a:cs typeface="Arial" pitchFamily="34" charset="0"/>
            </a:endParaRPr>
          </a:p>
        </p:txBody>
      </p:sp>
      <p:sp>
        <p:nvSpPr>
          <p:cNvPr id="107" name="오각형 106"/>
          <p:cNvSpPr/>
          <p:nvPr/>
        </p:nvSpPr>
        <p:spPr bwMode="auto">
          <a:xfrm>
            <a:off x="1834455" y="2245766"/>
            <a:ext cx="576263" cy="503238"/>
          </a:xfrm>
          <a:prstGeom prst="homePlate">
            <a:avLst>
              <a:gd name="adj" fmla="val 28670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S-Unit</a:t>
            </a:r>
          </a:p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Ass’y</a:t>
            </a:r>
          </a:p>
        </p:txBody>
      </p:sp>
      <p:sp>
        <p:nvSpPr>
          <p:cNvPr id="108" name="갈매기형 수장 107"/>
          <p:cNvSpPr/>
          <p:nvPr/>
        </p:nvSpPr>
        <p:spPr bwMode="auto">
          <a:xfrm>
            <a:off x="2324993" y="2245766"/>
            <a:ext cx="935037" cy="503238"/>
          </a:xfrm>
          <a:prstGeom prst="chevron">
            <a:avLst>
              <a:gd name="adj" fmla="val 28505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Sub-unit</a:t>
            </a:r>
          </a:p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ko-KR" altLang="en-US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검사</a:t>
            </a:r>
          </a:p>
        </p:txBody>
      </p:sp>
      <p:sp>
        <p:nvSpPr>
          <p:cNvPr id="109" name="오각형 108"/>
          <p:cNvSpPr/>
          <p:nvPr/>
        </p:nvSpPr>
        <p:spPr bwMode="auto">
          <a:xfrm>
            <a:off x="1820168" y="4139654"/>
            <a:ext cx="576262" cy="504825"/>
          </a:xfrm>
          <a:prstGeom prst="homePlate">
            <a:avLst>
              <a:gd name="adj" fmla="val 28670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S1,S2 </a:t>
            </a:r>
          </a:p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Ass’y</a:t>
            </a:r>
          </a:p>
        </p:txBody>
      </p:sp>
      <p:sp>
        <p:nvSpPr>
          <p:cNvPr id="110" name="갈매기형 수장 109"/>
          <p:cNvSpPr/>
          <p:nvPr/>
        </p:nvSpPr>
        <p:spPr bwMode="auto">
          <a:xfrm>
            <a:off x="2324993" y="4139654"/>
            <a:ext cx="935037" cy="504825"/>
          </a:xfrm>
          <a:prstGeom prst="chevron">
            <a:avLst>
              <a:gd name="adj" fmla="val 28505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S1,S2</a:t>
            </a:r>
          </a:p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ko-KR" altLang="en-US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검사</a:t>
            </a:r>
          </a:p>
        </p:txBody>
      </p:sp>
      <p:sp>
        <p:nvSpPr>
          <p:cNvPr id="111" name="갈매기형 수장 110"/>
          <p:cNvSpPr/>
          <p:nvPr/>
        </p:nvSpPr>
        <p:spPr bwMode="auto">
          <a:xfrm>
            <a:off x="3577530" y="2245766"/>
            <a:ext cx="1284288" cy="503238"/>
          </a:xfrm>
          <a:prstGeom prst="chevron">
            <a:avLst>
              <a:gd name="adj" fmla="val 28505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Unit</a:t>
            </a:r>
          </a:p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Ass’y</a:t>
            </a:r>
            <a:endParaRPr lang="ko-KR" altLang="en-US" sz="1000" b="1" dirty="0">
              <a:solidFill>
                <a:srgbClr val="FFFFFF"/>
              </a:solidFill>
              <a:latin typeface="Arial" pitchFamily="34" charset="0"/>
              <a:ea typeface="굴림체" pitchFamily="49" charset="-127"/>
              <a:cs typeface="Arial" pitchFamily="34" charset="0"/>
            </a:endParaRPr>
          </a:p>
        </p:txBody>
      </p:sp>
      <p:sp>
        <p:nvSpPr>
          <p:cNvPr id="112" name="갈매기형 수장 111"/>
          <p:cNvSpPr/>
          <p:nvPr/>
        </p:nvSpPr>
        <p:spPr bwMode="auto">
          <a:xfrm>
            <a:off x="4796730" y="2245766"/>
            <a:ext cx="990600" cy="503238"/>
          </a:xfrm>
          <a:prstGeom prst="chevron">
            <a:avLst>
              <a:gd name="adj" fmla="val 28505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ko-KR" altLang="en-US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기능검사</a:t>
            </a:r>
            <a:endParaRPr lang="en-US" altLang="ko-KR" sz="1000" b="1" dirty="0">
              <a:solidFill>
                <a:srgbClr val="FFFF00"/>
              </a:solidFill>
              <a:latin typeface="Arial" pitchFamily="34" charset="0"/>
              <a:ea typeface="굴림체" pitchFamily="49" charset="-127"/>
              <a:cs typeface="Arial" pitchFamily="34" charset="0"/>
            </a:endParaRPr>
          </a:p>
        </p:txBody>
      </p:sp>
      <p:sp>
        <p:nvSpPr>
          <p:cNvPr id="113" name="갈매기형 수장 112"/>
          <p:cNvSpPr/>
          <p:nvPr/>
        </p:nvSpPr>
        <p:spPr bwMode="auto">
          <a:xfrm>
            <a:off x="5711130" y="2245766"/>
            <a:ext cx="1066800" cy="503238"/>
          </a:xfrm>
          <a:prstGeom prst="chevron">
            <a:avLst>
              <a:gd name="adj" fmla="val 28505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ko-KR" altLang="en-US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고온 </a:t>
            </a:r>
            <a:r>
              <a:rPr lang="ko-KR" altLang="en-US" sz="1000" b="1" dirty="0" err="1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에이징</a:t>
            </a:r>
            <a:endParaRPr lang="en-US" altLang="ko-KR" sz="1000" b="1" dirty="0">
              <a:solidFill>
                <a:srgbClr val="FFFF00"/>
              </a:solidFill>
              <a:latin typeface="Arial" pitchFamily="34" charset="0"/>
              <a:ea typeface="굴림체" pitchFamily="49" charset="-127"/>
              <a:cs typeface="Arial" pitchFamily="34" charset="0"/>
            </a:endParaRPr>
          </a:p>
        </p:txBody>
      </p:sp>
      <p:grpSp>
        <p:nvGrpSpPr>
          <p:cNvPr id="114" name="그룹 1"/>
          <p:cNvGrpSpPr>
            <a:grpSpLocks/>
          </p:cNvGrpSpPr>
          <p:nvPr/>
        </p:nvGrpSpPr>
        <p:grpSpPr bwMode="auto">
          <a:xfrm>
            <a:off x="3574355" y="4139654"/>
            <a:ext cx="2722563" cy="504825"/>
            <a:chOff x="3425825" y="4398963"/>
            <a:chExt cx="2163763" cy="504825"/>
          </a:xfrm>
        </p:grpSpPr>
        <p:sp>
          <p:nvSpPr>
            <p:cNvPr id="115" name="오각형 114"/>
            <p:cNvSpPr/>
            <p:nvPr/>
          </p:nvSpPr>
          <p:spPr bwMode="auto">
            <a:xfrm>
              <a:off x="3425825" y="4398963"/>
              <a:ext cx="647237" cy="504825"/>
            </a:xfrm>
            <a:prstGeom prst="homePlate">
              <a:avLst>
                <a:gd name="adj" fmla="val 28670"/>
              </a:avLst>
            </a:prstGeom>
            <a:gradFill rotWithShape="1">
              <a:gsLst>
                <a:gs pos="0">
                  <a:srgbClr val="71A8C6"/>
                </a:gs>
                <a:gs pos="100000">
                  <a:srgbClr val="3E7A9C"/>
                </a:gs>
              </a:gsLst>
              <a:lin ang="2700000" scaled="1"/>
            </a:gradFill>
            <a:ln w="0" algn="ctr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algn="ctr" defTabSz="762000" eaLnBrk="0" fontAlgn="ctr" latinLnBrk="0" hangingPunct="0">
                <a:lnSpc>
                  <a:spcPct val="70000"/>
                </a:lnSpc>
                <a:spcBef>
                  <a:spcPct val="50000"/>
                </a:spcBef>
                <a:buSzPct val="75000"/>
                <a:buFont typeface="Wingdings" pitchFamily="2" charset="2"/>
                <a:buNone/>
                <a:defRPr/>
              </a:pPr>
              <a:r>
                <a:rPr lang="en-US" altLang="ko-KR" sz="1000" b="1" dirty="0">
                  <a:solidFill>
                    <a:srgbClr val="FFFFFF"/>
                  </a:solidFill>
                  <a:latin typeface="Arial" pitchFamily="34" charset="0"/>
                  <a:ea typeface="굴림체" pitchFamily="49" charset="-127"/>
                  <a:cs typeface="Arial" pitchFamily="34" charset="0"/>
                </a:rPr>
                <a:t>UOT</a:t>
              </a:r>
            </a:p>
          </p:txBody>
        </p:sp>
        <p:sp>
          <p:nvSpPr>
            <p:cNvPr id="116" name="갈매기형 수장 115"/>
            <p:cNvSpPr/>
            <p:nvPr/>
          </p:nvSpPr>
          <p:spPr bwMode="auto">
            <a:xfrm>
              <a:off x="3983483" y="4398963"/>
              <a:ext cx="792328" cy="504825"/>
            </a:xfrm>
            <a:prstGeom prst="chevron">
              <a:avLst>
                <a:gd name="adj" fmla="val 28505"/>
              </a:avLst>
            </a:prstGeom>
            <a:gradFill rotWithShape="1">
              <a:gsLst>
                <a:gs pos="0">
                  <a:srgbClr val="71A8C6"/>
                </a:gs>
                <a:gs pos="100000">
                  <a:srgbClr val="3E7A9C"/>
                </a:gs>
              </a:gsLst>
              <a:lin ang="2700000" scaled="1"/>
            </a:gradFill>
            <a:ln w="0" algn="ctr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algn="ctr" defTabSz="762000" eaLnBrk="0" fontAlgn="ctr" latinLnBrk="0" hangingPunct="0">
                <a:lnSpc>
                  <a:spcPct val="70000"/>
                </a:lnSpc>
                <a:spcBef>
                  <a:spcPct val="50000"/>
                </a:spcBef>
                <a:buSzPct val="75000"/>
                <a:buFont typeface="Wingdings" pitchFamily="2" charset="2"/>
                <a:buNone/>
                <a:defRPr/>
              </a:pPr>
              <a:r>
                <a:rPr lang="ko-KR" altLang="en-US" sz="1000" b="1" dirty="0">
                  <a:solidFill>
                    <a:srgbClr val="FFFF00"/>
                  </a:solidFill>
                  <a:latin typeface="Arial" pitchFamily="34" charset="0"/>
                  <a:ea typeface="굴림체" pitchFamily="49" charset="-127"/>
                  <a:cs typeface="Arial" pitchFamily="34" charset="0"/>
                </a:rPr>
                <a:t>기능검사</a:t>
              </a:r>
              <a:endParaRPr lang="en-US" altLang="ko-KR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endParaRPr>
            </a:p>
          </p:txBody>
        </p:sp>
        <p:sp>
          <p:nvSpPr>
            <p:cNvPr id="117" name="갈매기형 수장 116"/>
            <p:cNvSpPr/>
            <p:nvPr/>
          </p:nvSpPr>
          <p:spPr bwMode="auto">
            <a:xfrm>
              <a:off x="4677401" y="4398963"/>
              <a:ext cx="912187" cy="504825"/>
            </a:xfrm>
            <a:prstGeom prst="chevron">
              <a:avLst>
                <a:gd name="adj" fmla="val 28505"/>
              </a:avLst>
            </a:prstGeom>
            <a:gradFill rotWithShape="1">
              <a:gsLst>
                <a:gs pos="0">
                  <a:srgbClr val="71A8C6"/>
                </a:gs>
                <a:gs pos="100000">
                  <a:srgbClr val="3E7A9C"/>
                </a:gs>
              </a:gsLst>
              <a:lin ang="2700000" scaled="1"/>
            </a:gradFill>
            <a:ln w="0" algn="ctr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algn="ctr" defTabSz="762000" eaLnBrk="0" fontAlgn="ctr" latinLnBrk="0" hangingPunct="0">
                <a:lnSpc>
                  <a:spcPct val="70000"/>
                </a:lnSpc>
                <a:spcBef>
                  <a:spcPct val="50000"/>
                </a:spcBef>
                <a:buSzPct val="75000"/>
                <a:buFont typeface="Wingdings" pitchFamily="2" charset="2"/>
                <a:buNone/>
                <a:defRPr/>
              </a:pPr>
              <a:r>
                <a:rPr lang="ko-KR" altLang="en-US" sz="1000" b="1" dirty="0">
                  <a:solidFill>
                    <a:srgbClr val="FFFF00"/>
                  </a:solidFill>
                  <a:latin typeface="Arial" pitchFamily="34" charset="0"/>
                  <a:ea typeface="굴림체" pitchFamily="49" charset="-127"/>
                  <a:cs typeface="Arial" pitchFamily="34" charset="0"/>
                </a:rPr>
                <a:t>고온 </a:t>
              </a:r>
              <a:r>
                <a:rPr lang="ko-KR" altLang="en-US" sz="1000" b="1" dirty="0" err="1">
                  <a:solidFill>
                    <a:srgbClr val="FFFF00"/>
                  </a:solidFill>
                  <a:latin typeface="Arial" pitchFamily="34" charset="0"/>
                  <a:ea typeface="굴림체" pitchFamily="49" charset="-127"/>
                  <a:cs typeface="Arial" pitchFamily="34" charset="0"/>
                </a:rPr>
                <a:t>에이징</a:t>
              </a:r>
              <a:endParaRPr lang="en-US" altLang="ko-KR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endParaRPr>
            </a:p>
          </p:txBody>
        </p:sp>
      </p:grpSp>
      <p:sp>
        <p:nvSpPr>
          <p:cNvPr id="118" name="갈매기형 수장 117"/>
          <p:cNvSpPr/>
          <p:nvPr/>
        </p:nvSpPr>
        <p:spPr bwMode="auto">
          <a:xfrm>
            <a:off x="3693418" y="4846091"/>
            <a:ext cx="1179512" cy="503238"/>
          </a:xfrm>
          <a:prstGeom prst="chevron">
            <a:avLst>
              <a:gd name="adj" fmla="val 28505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ko-KR" altLang="en-US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출하검사</a:t>
            </a:r>
            <a:endParaRPr lang="en-US" altLang="ko-KR" sz="1000" b="1" dirty="0">
              <a:solidFill>
                <a:srgbClr val="FFFF00"/>
              </a:solidFill>
              <a:latin typeface="Arial" pitchFamily="34" charset="0"/>
              <a:ea typeface="굴림체" pitchFamily="49" charset="-127"/>
              <a:cs typeface="Arial" pitchFamily="34" charset="0"/>
            </a:endParaRPr>
          </a:p>
        </p:txBody>
      </p:sp>
      <p:sp>
        <p:nvSpPr>
          <p:cNvPr id="119" name="갈매기형 수장 118"/>
          <p:cNvSpPr/>
          <p:nvPr/>
        </p:nvSpPr>
        <p:spPr bwMode="auto">
          <a:xfrm>
            <a:off x="4796730" y="4836566"/>
            <a:ext cx="1095375" cy="503238"/>
          </a:xfrm>
          <a:prstGeom prst="chevron">
            <a:avLst>
              <a:gd name="adj" fmla="val 28505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 </a:t>
            </a:r>
            <a:r>
              <a:rPr lang="ko-KR" altLang="en-US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포장</a:t>
            </a:r>
            <a:endParaRPr lang="en-US" altLang="ko-KR" sz="1000" b="1" dirty="0">
              <a:solidFill>
                <a:srgbClr val="FFFFFF"/>
              </a:solidFill>
              <a:latin typeface="Arial" pitchFamily="34" charset="0"/>
              <a:ea typeface="굴림체" pitchFamily="49" charset="-127"/>
              <a:cs typeface="Arial" pitchFamily="34" charset="0"/>
            </a:endParaRPr>
          </a:p>
        </p:txBody>
      </p:sp>
      <p:cxnSp>
        <p:nvCxnSpPr>
          <p:cNvPr id="120" name="꺾인 연결선 119"/>
          <p:cNvCxnSpPr>
            <a:endCxn id="111" idx="0"/>
          </p:cNvCxnSpPr>
          <p:nvPr/>
        </p:nvCxnSpPr>
        <p:spPr bwMode="auto">
          <a:xfrm>
            <a:off x="1672530" y="1874291"/>
            <a:ext cx="2474913" cy="371475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21" name="직선 화살표 연결선 120"/>
          <p:cNvCxnSpPr>
            <a:stCxn id="147" idx="2"/>
            <a:endCxn id="107" idx="0"/>
          </p:cNvCxnSpPr>
          <p:nvPr/>
        </p:nvCxnSpPr>
        <p:spPr bwMode="auto">
          <a:xfrm flipH="1">
            <a:off x="2050355" y="2107654"/>
            <a:ext cx="1588" cy="138112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22" name="꺾인 연결선 183"/>
          <p:cNvCxnSpPr>
            <a:cxnSpLocks noChangeShapeType="1"/>
          </p:cNvCxnSpPr>
          <p:nvPr/>
        </p:nvCxnSpPr>
        <p:spPr bwMode="auto">
          <a:xfrm rot="16200000" flipH="1">
            <a:off x="516830" y="2582316"/>
            <a:ext cx="2695575" cy="371475"/>
          </a:xfrm>
          <a:prstGeom prst="bentConnector3">
            <a:avLst>
              <a:gd name="adj1" fmla="val 57495"/>
            </a:avLst>
          </a:prstGeom>
          <a:noFill/>
          <a:ln w="19050" algn="ctr">
            <a:solidFill>
              <a:srgbClr val="0066FF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꺾인 연결선 122"/>
          <p:cNvCxnSpPr>
            <a:stCxn id="113" idx="3"/>
            <a:endCxn id="115" idx="0"/>
          </p:cNvCxnSpPr>
          <p:nvPr/>
        </p:nvCxnSpPr>
        <p:spPr bwMode="auto">
          <a:xfrm flipH="1">
            <a:off x="3909318" y="2498179"/>
            <a:ext cx="2868612" cy="1641475"/>
          </a:xfrm>
          <a:prstGeom prst="bentConnector4">
            <a:avLst>
              <a:gd name="adj1" fmla="val -7969"/>
              <a:gd name="adj2" fmla="val 57661"/>
            </a:avLst>
          </a:prstGeom>
          <a:solidFill>
            <a:schemeClr val="bg1"/>
          </a:solidFill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24" name="꺾인 연결선 195"/>
          <p:cNvCxnSpPr>
            <a:cxnSpLocks noChangeShapeType="1"/>
          </p:cNvCxnSpPr>
          <p:nvPr/>
        </p:nvCxnSpPr>
        <p:spPr bwMode="auto">
          <a:xfrm flipH="1">
            <a:off x="3771205" y="4392066"/>
            <a:ext cx="2557463" cy="695325"/>
          </a:xfrm>
          <a:prstGeom prst="bentConnector5">
            <a:avLst>
              <a:gd name="adj1" fmla="val -745"/>
              <a:gd name="adj2" fmla="val 50000"/>
              <a:gd name="adj3" fmla="val 106704"/>
            </a:avLst>
          </a:prstGeom>
          <a:noFill/>
          <a:ln w="19050" algn="ctr">
            <a:solidFill>
              <a:srgbClr val="0066FF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5" name="TextBox 204"/>
          <p:cNvSpPr txBox="1">
            <a:spLocks noChangeArrowheads="1"/>
          </p:cNvSpPr>
          <p:nvPr/>
        </p:nvSpPr>
        <p:spPr bwMode="auto">
          <a:xfrm>
            <a:off x="5255518" y="1205954"/>
            <a:ext cx="20828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fontAlgn="ctr" latinLnBrk="0">
              <a:lnSpc>
                <a:spcPct val="80000"/>
              </a:lnSpc>
              <a:spcBef>
                <a:spcPct val="50000"/>
              </a:spcBef>
              <a:buSzPct val="75000"/>
              <a:buFont typeface="Arial" pitchFamily="34" charset="0"/>
              <a:buChar char="•"/>
            </a:pP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SMD 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urface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ounting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evice</a:t>
            </a:r>
          </a:p>
          <a:p>
            <a:pPr fontAlgn="ctr" latinLnBrk="0">
              <a:lnSpc>
                <a:spcPct val="80000"/>
              </a:lnSpc>
              <a:spcBef>
                <a:spcPct val="50000"/>
              </a:spcBef>
              <a:buSzPct val="75000"/>
              <a:buFont typeface="Arial" pitchFamily="34" charset="0"/>
              <a:buChar char="•"/>
            </a:pP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A.O.I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: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uto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O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ptical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nspection</a:t>
            </a:r>
            <a:endParaRPr lang="ko-KR" altLang="en-US" sz="900" i="1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6" name="직사각형 222"/>
          <p:cNvSpPr>
            <a:spLocks noChangeArrowheads="1"/>
          </p:cNvSpPr>
          <p:nvPr/>
        </p:nvSpPr>
        <p:spPr bwMode="auto">
          <a:xfrm>
            <a:off x="4296668" y="3088729"/>
            <a:ext cx="2376487" cy="638175"/>
          </a:xfrm>
          <a:prstGeom prst="rect">
            <a:avLst/>
          </a:prstGeom>
          <a:noFill/>
          <a:ln w="9525" algn="ctr">
            <a:solidFill>
              <a:srgbClr val="FF66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 anchor="ctr"/>
          <a:lstStyle/>
          <a:p>
            <a:pPr algn="ctr" eaLnBrk="0" fontAlgn="ctr" latinLnBrk="0" hangingPunct="0">
              <a:lnSpc>
                <a:spcPct val="80000"/>
              </a:lnSpc>
              <a:spcBef>
                <a:spcPct val="50000"/>
              </a:spcBef>
              <a:buSzPct val="75000"/>
              <a:buFont typeface="Wingdings" pitchFamily="2" charset="2"/>
              <a:buNone/>
            </a:pPr>
            <a:endParaRPr lang="ko-KR" altLang="en-US" sz="12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xtBox 227"/>
          <p:cNvSpPr txBox="1">
            <a:spLocks noChangeArrowheads="1"/>
          </p:cNvSpPr>
          <p:nvPr/>
        </p:nvSpPr>
        <p:spPr bwMode="auto">
          <a:xfrm>
            <a:off x="3685480" y="3415754"/>
            <a:ext cx="1116013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algn="ctr" fontAlgn="ctr" latinLnBrk="0">
              <a:lnSpc>
                <a:spcPct val="80000"/>
              </a:lnSpc>
              <a:spcBef>
                <a:spcPct val="50000"/>
              </a:spcBef>
              <a:buSzPct val="75000"/>
              <a:buFont typeface="Wingdings" pitchFamily="2" charset="2"/>
              <a:buNone/>
            </a:pPr>
            <a:r>
              <a:rPr lang="en-US" altLang="ko-KR" sz="1000" b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〈 Service Parts〉</a:t>
            </a:r>
            <a:endParaRPr lang="ko-KR" altLang="en-US" sz="1000" b="1">
              <a:solidFill>
                <a:srgbClr val="FF66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오각형 127"/>
          <p:cNvSpPr/>
          <p:nvPr/>
        </p:nvSpPr>
        <p:spPr bwMode="auto">
          <a:xfrm>
            <a:off x="4984055" y="3144291"/>
            <a:ext cx="647700" cy="503238"/>
          </a:xfrm>
          <a:prstGeom prst="homePlate">
            <a:avLst>
              <a:gd name="adj" fmla="val 28670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ko-KR" altLang="en-US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기능검사</a:t>
            </a:r>
            <a:endParaRPr lang="en-US" altLang="ko-KR" sz="1000" b="1" dirty="0">
              <a:solidFill>
                <a:srgbClr val="FFFF00"/>
              </a:solidFill>
              <a:latin typeface="Arial" pitchFamily="34" charset="0"/>
              <a:ea typeface="굴림체" pitchFamily="49" charset="-127"/>
              <a:cs typeface="Arial" pitchFamily="34" charset="0"/>
            </a:endParaRPr>
          </a:p>
        </p:txBody>
      </p:sp>
      <p:sp>
        <p:nvSpPr>
          <p:cNvPr id="129" name="갈매기형 수장 128"/>
          <p:cNvSpPr/>
          <p:nvPr/>
        </p:nvSpPr>
        <p:spPr bwMode="auto">
          <a:xfrm>
            <a:off x="5541268" y="3144291"/>
            <a:ext cx="912812" cy="503238"/>
          </a:xfrm>
          <a:prstGeom prst="chevron">
            <a:avLst>
              <a:gd name="adj" fmla="val 28505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ko-KR" altLang="en-US" sz="10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포장</a:t>
            </a:r>
          </a:p>
        </p:txBody>
      </p:sp>
      <p:cxnSp>
        <p:nvCxnSpPr>
          <p:cNvPr id="130" name="꺾인 연결선 237"/>
          <p:cNvCxnSpPr>
            <a:cxnSpLocks noChangeShapeType="1"/>
            <a:endCxn id="128" idx="1"/>
          </p:cNvCxnSpPr>
          <p:nvPr/>
        </p:nvCxnSpPr>
        <p:spPr bwMode="auto">
          <a:xfrm rot="10800000" flipV="1">
            <a:off x="4984055" y="2818854"/>
            <a:ext cx="1803400" cy="577850"/>
          </a:xfrm>
          <a:prstGeom prst="bentConnector3">
            <a:avLst>
              <a:gd name="adj1" fmla="val 112671"/>
            </a:avLst>
          </a:prstGeom>
          <a:noFill/>
          <a:ln w="190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" name="오른쪽 화살표 130"/>
          <p:cNvSpPr/>
          <p:nvPr/>
        </p:nvSpPr>
        <p:spPr bwMode="auto">
          <a:xfrm>
            <a:off x="5939730" y="4977854"/>
            <a:ext cx="247650" cy="24923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488" tIns="44450" rIns="90488" bIns="44450" anchor="ctr"/>
          <a:lstStyle/>
          <a:p>
            <a:pPr algn="ctr" eaLnBrk="0" fontAlgn="ctr" latinLnBrk="0" hangingPunct="0">
              <a:lnSpc>
                <a:spcPct val="8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오른쪽 화살표 131"/>
          <p:cNvSpPr/>
          <p:nvPr/>
        </p:nvSpPr>
        <p:spPr bwMode="auto">
          <a:xfrm>
            <a:off x="3279080" y="2388641"/>
            <a:ext cx="273050" cy="2159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488" tIns="44450" rIns="90488" bIns="44450" anchor="ctr"/>
          <a:lstStyle/>
          <a:p>
            <a:pPr algn="ctr" eaLnBrk="0" fontAlgn="ctr" latinLnBrk="0" hangingPunct="0">
              <a:lnSpc>
                <a:spcPct val="8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" name="오른쪽 화살표 132"/>
          <p:cNvSpPr/>
          <p:nvPr/>
        </p:nvSpPr>
        <p:spPr bwMode="auto">
          <a:xfrm>
            <a:off x="3264793" y="4303166"/>
            <a:ext cx="273050" cy="2159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488" tIns="44450" rIns="90488" bIns="44450" anchor="ctr"/>
          <a:lstStyle/>
          <a:p>
            <a:pPr algn="ctr" eaLnBrk="0" fontAlgn="ctr" latinLnBrk="0" hangingPunct="0">
              <a:lnSpc>
                <a:spcPct val="8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4" name="오른쪽 화살표 133"/>
          <p:cNvSpPr/>
          <p:nvPr/>
        </p:nvSpPr>
        <p:spPr bwMode="auto">
          <a:xfrm flipH="1">
            <a:off x="3398143" y="1325016"/>
            <a:ext cx="174625" cy="2159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488" tIns="44450" rIns="90488" bIns="44450" anchor="ctr"/>
          <a:lstStyle/>
          <a:p>
            <a:pPr algn="ctr" eaLnBrk="0" fontAlgn="ctr" latinLnBrk="0" hangingPunct="0">
              <a:lnSpc>
                <a:spcPct val="8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5" name="꺾인 연결선 134"/>
          <p:cNvCxnSpPr/>
          <p:nvPr/>
        </p:nvCxnSpPr>
        <p:spPr bwMode="auto">
          <a:xfrm rot="5400000" flipH="1" flipV="1">
            <a:off x="6135786" y="4111873"/>
            <a:ext cx="1763713" cy="114300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6" name="오른쪽 화살표 135"/>
          <p:cNvSpPr/>
          <p:nvPr/>
        </p:nvSpPr>
        <p:spPr bwMode="auto">
          <a:xfrm>
            <a:off x="7008118" y="3179216"/>
            <a:ext cx="144462" cy="2159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488" tIns="44450" rIns="90488" bIns="44450" anchor="ctr"/>
          <a:lstStyle/>
          <a:p>
            <a:pPr algn="ctr" eaLnBrk="0" fontAlgn="ctr" latinLnBrk="0" hangingPunct="0">
              <a:lnSpc>
                <a:spcPct val="8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Rectangle 207" descr="넓은 눈금"/>
          <p:cNvSpPr>
            <a:spLocks noChangeArrowheads="1"/>
          </p:cNvSpPr>
          <p:nvPr/>
        </p:nvSpPr>
        <p:spPr bwMode="auto">
          <a:xfrm>
            <a:off x="6182618" y="4873079"/>
            <a:ext cx="855662" cy="441325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ctr" latinLnBrk="0" hangingPunct="0">
              <a:lnSpc>
                <a:spcPct val="80000"/>
              </a:lnSpc>
              <a:buSzPct val="75000"/>
              <a:buFont typeface="Wingdings" pitchFamily="2" charset="2"/>
              <a:buNone/>
              <a:defRPr/>
            </a:pPr>
            <a:r>
              <a:rPr lang="ko-KR" altLang="en-US" sz="10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창고</a:t>
            </a:r>
          </a:p>
        </p:txBody>
      </p:sp>
      <p:cxnSp>
        <p:nvCxnSpPr>
          <p:cNvPr id="138" name="꺾인 연결선 266"/>
          <p:cNvCxnSpPr>
            <a:cxnSpLocks noChangeShapeType="1"/>
            <a:stCxn id="129" idx="3"/>
            <a:endCxn id="139" idx="0"/>
          </p:cNvCxnSpPr>
          <p:nvPr/>
        </p:nvCxnSpPr>
        <p:spPr bwMode="auto">
          <a:xfrm>
            <a:off x="6454080" y="3396704"/>
            <a:ext cx="74613" cy="430212"/>
          </a:xfrm>
          <a:prstGeom prst="bentConnector5">
            <a:avLst>
              <a:gd name="adj1" fmla="val 103347"/>
              <a:gd name="adj2" fmla="val 78829"/>
              <a:gd name="adj3" fmla="val 100000"/>
            </a:avLst>
          </a:prstGeom>
          <a:noFill/>
          <a:ln w="19050" algn="ctr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" name="원호 138"/>
          <p:cNvSpPr/>
          <p:nvPr/>
        </p:nvSpPr>
        <p:spPr bwMode="auto">
          <a:xfrm rot="5400000">
            <a:off x="6451699" y="3822947"/>
            <a:ext cx="136525" cy="144463"/>
          </a:xfrm>
          <a:prstGeom prst="arc">
            <a:avLst>
              <a:gd name="adj1" fmla="val 11196891"/>
              <a:gd name="adj2" fmla="val 21533441"/>
            </a:avLst>
          </a:prstGeom>
          <a:noFill/>
          <a:ln w="19050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488" tIns="44450" rIns="90488" bIns="44450" anchor="ctr"/>
          <a:lstStyle/>
          <a:p>
            <a:pPr algn="ctr" eaLnBrk="0" fontAlgn="ctr" latinLnBrk="0" hangingPunct="0">
              <a:lnSpc>
                <a:spcPct val="8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endParaRPr lang="ko-KR" altLang="en-US" sz="1200" b="1" dirty="0">
              <a:solidFill>
                <a:srgbClr val="0000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40" name="직선 연결선 274"/>
          <p:cNvCxnSpPr>
            <a:cxnSpLocks noChangeShapeType="1"/>
          </p:cNvCxnSpPr>
          <p:nvPr/>
        </p:nvCxnSpPr>
        <p:spPr bwMode="auto">
          <a:xfrm>
            <a:off x="6530280" y="3965029"/>
            <a:ext cx="0" cy="865187"/>
          </a:xfrm>
          <a:prstGeom prst="line">
            <a:avLst/>
          </a:prstGeom>
          <a:noFill/>
          <a:ln w="19050" algn="ctr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오른쪽 화살표 272"/>
          <p:cNvSpPr>
            <a:spLocks noChangeArrowheads="1"/>
          </p:cNvSpPr>
          <p:nvPr/>
        </p:nvSpPr>
        <p:spPr bwMode="auto">
          <a:xfrm rot="5400000">
            <a:off x="6455667" y="4698454"/>
            <a:ext cx="142875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19050" algn="ctr">
            <a:solidFill>
              <a:srgbClr val="FF5050"/>
            </a:solidFill>
            <a:round/>
            <a:headEnd/>
            <a:tailEnd/>
          </a:ln>
        </p:spPr>
        <p:txBody>
          <a:bodyPr lIns="90488" tIns="44450" rIns="90488" bIns="44450" anchor="ctr"/>
          <a:lstStyle/>
          <a:p>
            <a:pPr algn="ctr" eaLnBrk="0" fontAlgn="ctr" latinLnBrk="0" hangingPunct="0">
              <a:lnSpc>
                <a:spcPct val="80000"/>
              </a:lnSpc>
              <a:spcBef>
                <a:spcPct val="50000"/>
              </a:spcBef>
              <a:buSzPct val="75000"/>
              <a:buFont typeface="Wingdings" pitchFamily="2" charset="2"/>
              <a:buNone/>
            </a:pPr>
            <a:endParaRPr lang="ko-KR" altLang="en-US" sz="12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2" name="TextBox 160"/>
          <p:cNvSpPr txBox="1">
            <a:spLocks noChangeArrowheads="1"/>
          </p:cNvSpPr>
          <p:nvPr/>
        </p:nvSpPr>
        <p:spPr bwMode="auto">
          <a:xfrm>
            <a:off x="1677293" y="4781004"/>
            <a:ext cx="1919287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fontAlgn="ctr" latinLnBrk="0">
              <a:lnSpc>
                <a:spcPct val="80000"/>
              </a:lnSpc>
              <a:spcBef>
                <a:spcPct val="50000"/>
              </a:spcBef>
              <a:buSzPct val="75000"/>
              <a:buFont typeface="Arial" pitchFamily="34" charset="0"/>
              <a:buChar char="•"/>
            </a:pP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S1,S2 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Sub-Assembly Level1,2</a:t>
            </a:r>
            <a:endParaRPr lang="ko-KR" altLang="en-US" sz="900" i="1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3" name="TextBox 226"/>
          <p:cNvSpPr txBox="1">
            <a:spLocks noChangeArrowheads="1"/>
          </p:cNvSpPr>
          <p:nvPr/>
        </p:nvSpPr>
        <p:spPr bwMode="auto">
          <a:xfrm>
            <a:off x="5093593" y="5571579"/>
            <a:ext cx="1919287" cy="11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fontAlgn="ctr" latinLnBrk="0">
              <a:lnSpc>
                <a:spcPct val="80000"/>
              </a:lnSpc>
              <a:spcBef>
                <a:spcPct val="50000"/>
              </a:spcBef>
              <a:buSzPct val="75000"/>
              <a:buFont typeface="Arial" pitchFamily="34" charset="0"/>
              <a:buChar char="•"/>
            </a:pP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UOT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: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nit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O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peration </a:t>
            </a:r>
            <a:r>
              <a:rPr lang="en-US" altLang="ko-KR" sz="9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</a:t>
            </a:r>
            <a:r>
              <a:rPr lang="en-US" altLang="ko-KR" sz="900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est</a:t>
            </a:r>
          </a:p>
        </p:txBody>
      </p:sp>
      <p:sp>
        <p:nvSpPr>
          <p:cNvPr id="144" name="직사각형 143"/>
          <p:cNvSpPr/>
          <p:nvPr/>
        </p:nvSpPr>
        <p:spPr bwMode="auto">
          <a:xfrm>
            <a:off x="1636018" y="5877966"/>
            <a:ext cx="936625" cy="287338"/>
          </a:xfrm>
          <a:prstGeom prst="rect">
            <a:avLst/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ko-KR" altLang="en-US" sz="12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검사</a:t>
            </a:r>
          </a:p>
        </p:txBody>
      </p:sp>
      <p:sp>
        <p:nvSpPr>
          <p:cNvPr id="145" name="직사각형 144"/>
          <p:cNvSpPr/>
          <p:nvPr/>
        </p:nvSpPr>
        <p:spPr bwMode="auto">
          <a:xfrm>
            <a:off x="2659955" y="5877966"/>
            <a:ext cx="863600" cy="287338"/>
          </a:xfrm>
          <a:prstGeom prst="rect">
            <a:avLst/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ko-KR" altLang="en-US" sz="1200" b="1" dirty="0">
                <a:solidFill>
                  <a:srgbClr val="FFFFFF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조립</a:t>
            </a:r>
          </a:p>
        </p:txBody>
      </p:sp>
      <p:cxnSp>
        <p:nvCxnSpPr>
          <p:cNvPr id="146" name="직선 연결선 152"/>
          <p:cNvCxnSpPr>
            <a:cxnSpLocks noChangeShapeType="1"/>
          </p:cNvCxnSpPr>
          <p:nvPr/>
        </p:nvCxnSpPr>
        <p:spPr bwMode="auto">
          <a:xfrm>
            <a:off x="6782693" y="2501354"/>
            <a:ext cx="0" cy="317500"/>
          </a:xfrm>
          <a:prstGeom prst="line">
            <a:avLst/>
          </a:prstGeom>
          <a:noFill/>
          <a:ln w="1905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7" name="원호 146"/>
          <p:cNvSpPr/>
          <p:nvPr/>
        </p:nvSpPr>
        <p:spPr bwMode="auto">
          <a:xfrm rot="5400000">
            <a:off x="1981299" y="1967160"/>
            <a:ext cx="138113" cy="142875"/>
          </a:xfrm>
          <a:prstGeom prst="arc">
            <a:avLst>
              <a:gd name="adj1" fmla="val 11196891"/>
              <a:gd name="adj2" fmla="val 21533441"/>
            </a:avLst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lIns="90488" tIns="44450" rIns="90488" bIns="44450" anchor="ctr"/>
          <a:lstStyle/>
          <a:p>
            <a:pPr algn="ctr" eaLnBrk="0" fontAlgn="ctr" latinLnBrk="0" hangingPunct="0">
              <a:lnSpc>
                <a:spcPct val="8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endParaRPr lang="ko-KR" altLang="en-US" sz="1200" b="1" dirty="0">
              <a:solidFill>
                <a:srgbClr val="0000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48" name="직선 화살표 연결선 147"/>
          <p:cNvCxnSpPr/>
          <p:nvPr/>
        </p:nvCxnSpPr>
        <p:spPr bwMode="auto">
          <a:xfrm>
            <a:off x="2061468" y="1428204"/>
            <a:ext cx="0" cy="54133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9" name="갈매기형 수장 148"/>
          <p:cNvSpPr/>
          <p:nvPr/>
        </p:nvSpPr>
        <p:spPr bwMode="auto">
          <a:xfrm flipH="1">
            <a:off x="1688405" y="1180554"/>
            <a:ext cx="822325" cy="504825"/>
          </a:xfrm>
          <a:prstGeom prst="chevron">
            <a:avLst>
              <a:gd name="adj" fmla="val 28505"/>
            </a:avLst>
          </a:prstGeom>
          <a:gradFill rotWithShape="1">
            <a:gsLst>
              <a:gs pos="0">
                <a:srgbClr val="71A8C6"/>
              </a:gs>
              <a:gs pos="100000">
                <a:srgbClr val="3E7A9C"/>
              </a:gs>
            </a:gsLst>
            <a:lin ang="2700000" scaled="1"/>
          </a:gradFill>
          <a:ln w="0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tIns="0" bIns="0" anchor="ctr"/>
          <a:lstStyle/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ko-KR" altLang="en-US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기능</a:t>
            </a:r>
            <a:endParaRPr lang="en-US" altLang="ko-KR" sz="1000" b="1" dirty="0">
              <a:solidFill>
                <a:srgbClr val="FFFF00"/>
              </a:solidFill>
              <a:latin typeface="Arial" pitchFamily="34" charset="0"/>
              <a:ea typeface="굴림체" pitchFamily="49" charset="-127"/>
              <a:cs typeface="Arial" pitchFamily="34" charset="0"/>
            </a:endParaRPr>
          </a:p>
          <a:p>
            <a:pPr algn="ctr" defTabSz="762000" eaLnBrk="0" fontAlgn="ctr" latinLnBrk="0" hangingPunct="0">
              <a:lnSpc>
                <a:spcPct val="70000"/>
              </a:lnSpc>
              <a:spcBef>
                <a:spcPct val="5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ko-KR" sz="1000" b="1" dirty="0">
                <a:solidFill>
                  <a:srgbClr val="FFFF00"/>
                </a:solidFill>
                <a:latin typeface="Arial" pitchFamily="34" charset="0"/>
                <a:ea typeface="굴림체" pitchFamily="49" charset="-127"/>
                <a:cs typeface="Arial" pitchFamily="34" charset="0"/>
              </a:rPr>
              <a:t>Test</a:t>
            </a:r>
            <a:endParaRPr lang="ko-KR" altLang="en-US" sz="1000" b="1" dirty="0">
              <a:solidFill>
                <a:srgbClr val="FFFF00"/>
              </a:solidFill>
              <a:latin typeface="Arial" pitchFamily="34" charset="0"/>
              <a:ea typeface="굴림체" pitchFamily="49" charset="-127"/>
              <a:cs typeface="Arial" pitchFamily="34" charset="0"/>
            </a:endParaRPr>
          </a:p>
        </p:txBody>
      </p:sp>
      <p:cxnSp>
        <p:nvCxnSpPr>
          <p:cNvPr id="150" name="직선 연결선 179"/>
          <p:cNvCxnSpPr>
            <a:cxnSpLocks noChangeShapeType="1"/>
          </p:cNvCxnSpPr>
          <p:nvPr/>
        </p:nvCxnSpPr>
        <p:spPr bwMode="auto">
          <a:xfrm>
            <a:off x="3710880" y="6031954"/>
            <a:ext cx="323850" cy="0"/>
          </a:xfrm>
          <a:prstGeom prst="line">
            <a:avLst/>
          </a:prstGeom>
          <a:noFill/>
          <a:ln w="190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1" name="TextBox 181"/>
          <p:cNvSpPr txBox="1">
            <a:spLocks noChangeArrowheads="1"/>
          </p:cNvSpPr>
          <p:nvPr/>
        </p:nvSpPr>
        <p:spPr bwMode="auto">
          <a:xfrm>
            <a:off x="4106168" y="5916066"/>
            <a:ext cx="2319337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fontAlgn="ctr" latinLnBrk="0">
              <a:lnSpc>
                <a:spcPct val="80000"/>
              </a:lnSpc>
              <a:spcBef>
                <a:spcPct val="50000"/>
              </a:spcBef>
              <a:buSzPct val="75000"/>
              <a:buFont typeface="Wingdings" pitchFamily="2" charset="2"/>
              <a:buNone/>
            </a:pPr>
            <a:r>
              <a:rPr lang="ko-KR" altLang="en-US" sz="10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보수품  </a:t>
            </a:r>
            <a:r>
              <a:rPr lang="en-US" altLang="ko-KR" sz="1000" b="1" i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Flow</a:t>
            </a:r>
            <a:endParaRPr lang="ko-KR" altLang="en-US" sz="1000" b="1" i="1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2" name="AutoShape 164"/>
          <p:cNvSpPr>
            <a:spLocks noChangeArrowheads="1"/>
          </p:cNvSpPr>
          <p:nvPr/>
        </p:nvSpPr>
        <p:spPr bwMode="auto">
          <a:xfrm>
            <a:off x="8589268" y="3549104"/>
            <a:ext cx="684212" cy="254000"/>
          </a:xfrm>
          <a:prstGeom prst="homePlate">
            <a:avLst>
              <a:gd name="adj" fmla="val 37338"/>
            </a:avLst>
          </a:prstGeom>
          <a:solidFill>
            <a:srgbClr val="FFFFFF"/>
          </a:solidFill>
          <a:ln w="12700" algn="ctr">
            <a:solidFill>
              <a:srgbClr val="B2B2B2"/>
            </a:solidFill>
            <a:miter lim="800000"/>
            <a:headEnd/>
            <a:tailEnd type="none" w="lg" len="lg"/>
          </a:ln>
        </p:spPr>
        <p:txBody>
          <a:bodyPr lIns="18000" tIns="21600" rIns="18000" bIns="21600" anchor="ctr" anchorCtr="1"/>
          <a:lstStyle/>
          <a:p>
            <a:pPr algn="ctr" eaLnBrk="0" fontAlgn="ctr" latinLnBrk="0" hangingPunct="0">
              <a:lnSpc>
                <a:spcPct val="90000"/>
              </a:lnSpc>
              <a:buSzPct val="75000"/>
              <a:buFont typeface="Wingdings" pitchFamily="2" charset="2"/>
              <a:buNone/>
            </a:pPr>
            <a:r>
              <a:rPr lang="ko-KR" altLang="en-US" sz="1000" b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운송</a:t>
            </a:r>
            <a:endParaRPr lang="en-US" altLang="ko-KR" sz="1000" b="1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3" name="AutoShape 164"/>
          <p:cNvSpPr>
            <a:spLocks noChangeArrowheads="1"/>
          </p:cNvSpPr>
          <p:nvPr/>
        </p:nvSpPr>
        <p:spPr bwMode="auto">
          <a:xfrm>
            <a:off x="7889180" y="3703091"/>
            <a:ext cx="684213" cy="254000"/>
          </a:xfrm>
          <a:prstGeom prst="homePlate">
            <a:avLst>
              <a:gd name="adj" fmla="val 37338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lIns="18000" tIns="21600" rIns="18000" bIns="21600" anchor="ctr" anchorCtr="1"/>
          <a:lstStyle/>
          <a:p>
            <a:pPr algn="ctr" eaLnBrk="0" fontAlgn="ctr" latinLnBrk="0" hangingPunct="0">
              <a:lnSpc>
                <a:spcPct val="90000"/>
              </a:lnSpc>
              <a:buSzPct val="75000"/>
              <a:buFont typeface="Wingdings" pitchFamily="2" charset="2"/>
              <a:buNone/>
            </a:pPr>
            <a:r>
              <a:rPr lang="ko-KR" altLang="en-US" sz="1000" b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적재</a:t>
            </a:r>
            <a:endParaRPr lang="en-US" altLang="ko-KR" sz="1000" b="1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4" name="제목 3"/>
          <p:cNvSpPr>
            <a:spLocks noGrp="1"/>
          </p:cNvSpPr>
          <p:nvPr>
            <p:ph type="title"/>
          </p:nvPr>
        </p:nvSpPr>
        <p:spPr bwMode="auto">
          <a:xfrm>
            <a:off x="215107" y="100162"/>
            <a:ext cx="6824662" cy="3765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kumimoji="0" lang="en-US" altLang="ko-KR" dirty="0" smtClean="0">
                <a:cs typeface="Arial" pitchFamily="34" charset="0"/>
              </a:rPr>
              <a:t>2. </a:t>
            </a:r>
            <a:r>
              <a:rPr kumimoji="0" lang="ko-KR" altLang="en-US" dirty="0" smtClean="0">
                <a:cs typeface="Arial" pitchFamily="34" charset="0"/>
              </a:rPr>
              <a:t>생산 </a:t>
            </a:r>
            <a:r>
              <a:rPr kumimoji="0" lang="en-US" altLang="ko-KR" dirty="0" smtClean="0">
                <a:cs typeface="Arial" pitchFamily="34" charset="0"/>
              </a:rPr>
              <a:t>FLOW</a:t>
            </a:r>
          </a:p>
        </p:txBody>
      </p:sp>
      <p:pic>
        <p:nvPicPr>
          <p:cNvPr id="15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01" y="6453337"/>
            <a:ext cx="1404000" cy="33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76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3"/>
          <p:cNvSpPr>
            <a:spLocks noGrp="1"/>
          </p:cNvSpPr>
          <p:nvPr>
            <p:ph type="title"/>
          </p:nvPr>
        </p:nvSpPr>
        <p:spPr bwMode="auto">
          <a:xfrm>
            <a:off x="215107" y="100162"/>
            <a:ext cx="6824662" cy="3765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kumimoji="0" lang="en-US" altLang="ko-KR" dirty="0" smtClean="0">
                <a:cs typeface="Arial" pitchFamily="34" charset="0"/>
              </a:rPr>
              <a:t>3. Supply chain</a:t>
            </a:r>
            <a:endParaRPr kumimoji="0" lang="en-US" altLang="ko-KR" dirty="0" smtClean="0">
              <a:cs typeface="Arial" pitchFamily="34" charset="0"/>
            </a:endParaRPr>
          </a:p>
        </p:txBody>
      </p:sp>
      <p:pic>
        <p:nvPicPr>
          <p:cNvPr id="15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01" y="6453337"/>
            <a:ext cx="1404000" cy="33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4" y="500367"/>
            <a:ext cx="8291279" cy="566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1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3"/>
          <p:cNvSpPr>
            <a:spLocks noGrp="1"/>
          </p:cNvSpPr>
          <p:nvPr>
            <p:ph type="title"/>
          </p:nvPr>
        </p:nvSpPr>
        <p:spPr bwMode="auto">
          <a:xfrm>
            <a:off x="215107" y="100162"/>
            <a:ext cx="6824662" cy="3765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kumimoji="0" lang="en-US" altLang="ko-KR" dirty="0" smtClean="0">
                <a:cs typeface="Arial" pitchFamily="34" charset="0"/>
              </a:rPr>
              <a:t>4. </a:t>
            </a:r>
            <a:r>
              <a:rPr kumimoji="0" lang="ko-KR" altLang="en-US" dirty="0" smtClean="0">
                <a:cs typeface="Arial" pitchFamily="34" charset="0"/>
              </a:rPr>
              <a:t>품질보증체계</a:t>
            </a:r>
            <a:endParaRPr kumimoji="0" lang="en-US" altLang="ko-KR" dirty="0" smtClean="0">
              <a:cs typeface="Arial" pitchFamily="34" charset="0"/>
            </a:endParaRPr>
          </a:p>
        </p:txBody>
      </p:sp>
      <p:pic>
        <p:nvPicPr>
          <p:cNvPr id="15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01" y="6453337"/>
            <a:ext cx="1404000" cy="33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33"/>
          <p:cNvSpPr>
            <a:spLocks noChangeArrowheads="1"/>
          </p:cNvSpPr>
          <p:nvPr/>
        </p:nvSpPr>
        <p:spPr bwMode="auto">
          <a:xfrm flipH="1" flipV="1">
            <a:off x="1270758" y="5151320"/>
            <a:ext cx="1960122" cy="292446"/>
          </a:xfrm>
          <a:prstGeom prst="parallelogram">
            <a:avLst>
              <a:gd name="adj" fmla="val 197488"/>
            </a:avLst>
          </a:prstGeom>
          <a:gradFill rotWithShape="1">
            <a:gsLst>
              <a:gs pos="0">
                <a:srgbClr val="3366CC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3366CC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3366CC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lIns="72000" tIns="91440" rIns="72000" bIns="91440" spcCol="1270" anchor="ctr"/>
          <a:lstStyle/>
          <a:p>
            <a:pPr defTabSz="1155700" fontAlgn="auto" latinLnBrk="0">
              <a:spcBef>
                <a:spcPts val="0"/>
              </a:spcBef>
              <a:spcAft>
                <a:spcPct val="35000"/>
              </a:spcAft>
              <a:defRPr/>
            </a:pPr>
            <a:endParaRPr kumimoji="0"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1270759" y="5377454"/>
            <a:ext cx="1440000" cy="911124"/>
          </a:xfrm>
          <a:prstGeom prst="rect">
            <a:avLst/>
          </a:prstGeom>
          <a:gradFill rotWithShape="1">
            <a:gsLst>
              <a:gs pos="0">
                <a:srgbClr val="3366CC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3366CC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3366CC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lIns="72000" tIns="91440" rIns="72000" bIns="91440" spcCol="1270" anchor="ctr"/>
          <a:lstStyle/>
          <a:p>
            <a:pPr algn="ctr" defTabSz="1155700" fontAlgn="auto" latinLnBrk="0">
              <a:lnSpc>
                <a:spcPct val="8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kumimoji="0" lang="ko-KR" altLang="en-US" sz="1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수입검사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1783210" y="4233653"/>
            <a:ext cx="1440000" cy="911124"/>
          </a:xfrm>
          <a:prstGeom prst="rect">
            <a:avLst/>
          </a:prstGeom>
          <a:gradFill rotWithShape="0">
            <a:gsLst>
              <a:gs pos="0">
                <a:srgbClr val="AAAACA">
                  <a:lumMod val="50000"/>
                </a:srgbClr>
              </a:gs>
              <a:gs pos="100000">
                <a:srgbClr val="AAAACA">
                  <a:lumMod val="7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72000" tIns="91440" rIns="72000" bIns="91440" spcCol="1270" anchor="ctr"/>
          <a:lstStyle/>
          <a:p>
            <a:pPr algn="ctr" defTabSz="1155700" fontAlgn="auto" latinLnBrk="0">
              <a:lnSpc>
                <a:spcPct val="8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UOT</a:t>
            </a:r>
          </a:p>
          <a:p>
            <a:pPr algn="ctr" defTabSz="1155700" fontAlgn="auto" latinLnBrk="0">
              <a:lnSpc>
                <a:spcPct val="8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kumimoji="0" lang="en-US" altLang="ko-KR" sz="1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(Unit </a:t>
            </a:r>
            <a:r>
              <a:rPr kumimoji="0" lang="ko-KR" altLang="en-US" sz="1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동작</a:t>
            </a:r>
            <a:r>
              <a:rPr kumimoji="0" lang="en-US" altLang="ko-KR" sz="1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Test)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354581" y="3097776"/>
            <a:ext cx="1440000" cy="911124"/>
          </a:xfrm>
          <a:prstGeom prst="rect">
            <a:avLst/>
          </a:prstGeom>
          <a:solidFill>
            <a:srgbClr val="D64518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72000" tIns="91440" rIns="72000" bIns="91440" spcCol="1270" anchor="ctr"/>
          <a:lstStyle/>
          <a:p>
            <a:pPr algn="ctr" defTabSz="1155700" latinLnBrk="0">
              <a:lnSpc>
                <a:spcPct val="8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Aging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Rectangle 40"/>
          <p:cNvSpPr>
            <a:spLocks noChangeArrowheads="1"/>
          </p:cNvSpPr>
          <p:nvPr/>
        </p:nvSpPr>
        <p:spPr bwMode="auto">
          <a:xfrm>
            <a:off x="2895601" y="1988721"/>
            <a:ext cx="1440000" cy="911124"/>
          </a:xfrm>
          <a:prstGeom prst="rect">
            <a:avLst/>
          </a:prstGeom>
          <a:gradFill rotWithShape="0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620000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72000" tIns="91440" rIns="72000" bIns="91440" spcCol="1270" anchor="ctr"/>
          <a:lstStyle/>
          <a:p>
            <a:pPr algn="ctr" defTabSz="1155700" fontAlgn="auto" latinLnBrk="0">
              <a:lnSpc>
                <a:spcPct val="8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SOT</a:t>
            </a:r>
          </a:p>
          <a:p>
            <a:pPr algn="ctr" defTabSz="1155700" fontAlgn="auto" latinLnBrk="0">
              <a:lnSpc>
                <a:spcPct val="8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kumimoji="0" lang="en-US" altLang="ko-KR" sz="1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실거래</a:t>
            </a:r>
            <a:r>
              <a:rPr kumimoji="0" lang="ko-KR" altLang="en-US" sz="1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1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Test)</a:t>
            </a:r>
          </a:p>
        </p:txBody>
      </p:sp>
      <p:sp>
        <p:nvSpPr>
          <p:cNvPr id="11" name="Line 41"/>
          <p:cNvSpPr>
            <a:spLocks noChangeShapeType="1"/>
          </p:cNvSpPr>
          <p:nvPr/>
        </p:nvSpPr>
        <p:spPr bwMode="auto">
          <a:xfrm>
            <a:off x="1771650" y="5153516"/>
            <a:ext cx="4679950" cy="0"/>
          </a:xfrm>
          <a:prstGeom prst="line">
            <a:avLst/>
          </a:prstGeom>
          <a:noFill/>
          <a:ln w="28575">
            <a:solidFill>
              <a:srgbClr val="034EA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Line 42"/>
          <p:cNvSpPr>
            <a:spLocks noChangeShapeType="1"/>
          </p:cNvSpPr>
          <p:nvPr/>
        </p:nvSpPr>
        <p:spPr bwMode="auto">
          <a:xfrm>
            <a:off x="2355850" y="4008928"/>
            <a:ext cx="4679950" cy="0"/>
          </a:xfrm>
          <a:prstGeom prst="line">
            <a:avLst/>
          </a:prstGeom>
          <a:noFill/>
          <a:ln w="28575">
            <a:solidFill>
              <a:srgbClr val="034EA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Line 44"/>
          <p:cNvSpPr>
            <a:spLocks noChangeShapeType="1"/>
          </p:cNvSpPr>
          <p:nvPr/>
        </p:nvSpPr>
        <p:spPr bwMode="auto">
          <a:xfrm>
            <a:off x="1249363" y="6288578"/>
            <a:ext cx="4679950" cy="0"/>
          </a:xfrm>
          <a:prstGeom prst="line">
            <a:avLst/>
          </a:prstGeom>
          <a:noFill/>
          <a:ln w="28575">
            <a:solidFill>
              <a:srgbClr val="034EA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Text Box 45"/>
          <p:cNvSpPr txBox="1">
            <a:spLocks noChangeArrowheads="1"/>
          </p:cNvSpPr>
          <p:nvPr/>
        </p:nvSpPr>
        <p:spPr bwMode="auto">
          <a:xfrm>
            <a:off x="2700338" y="5596428"/>
            <a:ext cx="62515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36000" rIns="36000">
            <a:spAutoFit/>
          </a:bodyPr>
          <a:lstStyle>
            <a:lvl1pPr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방법 </a:t>
            </a:r>
            <a:r>
              <a:rPr kumimoji="0"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샘플링</a:t>
            </a:r>
            <a:r>
              <a:rPr kumimoji="0"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전수</a:t>
            </a:r>
            <a:r>
              <a:rPr kumimoji="0"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무검사</a:t>
            </a:r>
            <a:endParaRPr kumimoji="0"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검사항목</a:t>
            </a:r>
            <a:endParaRPr kumimoji="0"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70000"/>
              </a:lnSpc>
              <a:spcAft>
                <a:spcPct val="35000"/>
              </a:spcAft>
            </a:pPr>
            <a:r>
              <a:rPr kumimoji="0" lang="en-US" altLang="ko-KR" sz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kumimoji="0" lang="ko-KR" altLang="en-US" sz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외관</a:t>
            </a:r>
            <a:r>
              <a:rPr kumimoji="0" lang="en-US" altLang="ko-KR" sz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0" lang="ko-KR" altLang="en-US" sz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kumimoji="0" lang="en-US" altLang="ko-KR" sz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0" lang="ko-KR" altLang="en-US" sz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서류</a:t>
            </a:r>
            <a:r>
              <a:rPr kumimoji="0" lang="en-US" altLang="ko-KR" sz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 - RoHS (XRF : X-ray </a:t>
            </a:r>
            <a:r>
              <a:rPr kumimoji="0" lang="ko-KR" altLang="en-US" sz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형광분석시험</a:t>
            </a:r>
            <a:r>
              <a:rPr kumimoji="0" lang="en-US" altLang="ko-KR" sz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/ - 3D </a:t>
            </a:r>
            <a:r>
              <a:rPr kumimoji="0" lang="ko-KR" altLang="en-US" sz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측정시험</a:t>
            </a: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 rot="16094195">
            <a:off x="679417" y="4645188"/>
            <a:ext cx="1566594" cy="10715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18" y="10776"/>
                </a:moveTo>
                <a:cubicBezTo>
                  <a:pt x="16205" y="7792"/>
                  <a:pt x="13783" y="5381"/>
                  <a:pt x="10800" y="5381"/>
                </a:cubicBezTo>
                <a:cubicBezTo>
                  <a:pt x="9208" y="5380"/>
                  <a:pt x="7697" y="6080"/>
                  <a:pt x="6667" y="7294"/>
                </a:cubicBezTo>
                <a:lnTo>
                  <a:pt x="2564" y="3812"/>
                </a:lnTo>
                <a:cubicBezTo>
                  <a:pt x="4616" y="1394"/>
                  <a:pt x="7628" y="-1"/>
                  <a:pt x="10800" y="0"/>
                </a:cubicBezTo>
                <a:cubicBezTo>
                  <a:pt x="16746" y="0"/>
                  <a:pt x="21573" y="4806"/>
                  <a:pt x="21599" y="10752"/>
                </a:cubicBezTo>
                <a:lnTo>
                  <a:pt x="24299" y="10740"/>
                </a:lnTo>
                <a:lnTo>
                  <a:pt x="18932" y="16155"/>
                </a:lnTo>
                <a:lnTo>
                  <a:pt x="13518" y="10787"/>
                </a:lnTo>
                <a:lnTo>
                  <a:pt x="16218" y="10776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100000">
                <a:srgbClr val="2F5E76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Rectangle 40"/>
          <p:cNvSpPr>
            <a:spLocks noChangeArrowheads="1"/>
          </p:cNvSpPr>
          <p:nvPr/>
        </p:nvSpPr>
        <p:spPr bwMode="auto">
          <a:xfrm>
            <a:off x="3413762" y="869035"/>
            <a:ext cx="1440000" cy="911124"/>
          </a:xfrm>
          <a:prstGeom prst="rect">
            <a:avLst/>
          </a:prstGeom>
          <a:gradFill rotWithShape="0"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620000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 latinLnBrk="0">
              <a:lnSpc>
                <a:spcPct val="80000"/>
              </a:lnSpc>
              <a:defRPr/>
            </a:pPr>
            <a:r>
              <a:rPr kumimoji="0" lang="ko-KR" altLang="en-US" sz="1600" b="1">
                <a:solidFill>
                  <a:srgbClr val="FFFFFF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출하검사</a:t>
            </a:r>
            <a:endParaRPr kumimoji="0" lang="en-US" altLang="ko-KR" sz="1600" b="1">
              <a:solidFill>
                <a:srgbClr val="FFFFFF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7" name="Line 43"/>
          <p:cNvSpPr>
            <a:spLocks noChangeShapeType="1"/>
          </p:cNvSpPr>
          <p:nvPr/>
        </p:nvSpPr>
        <p:spPr bwMode="auto">
          <a:xfrm>
            <a:off x="3413125" y="1780078"/>
            <a:ext cx="4679950" cy="0"/>
          </a:xfrm>
          <a:prstGeom prst="line">
            <a:avLst/>
          </a:prstGeom>
          <a:noFill/>
          <a:ln w="28575">
            <a:solidFill>
              <a:srgbClr val="034EA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Text Box 45"/>
          <p:cNvSpPr txBox="1">
            <a:spLocks noChangeArrowheads="1"/>
          </p:cNvSpPr>
          <p:nvPr/>
        </p:nvSpPr>
        <p:spPr bwMode="auto">
          <a:xfrm>
            <a:off x="4845050" y="1006966"/>
            <a:ext cx="3648075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36000" rIns="36000">
            <a:spAutoFit/>
          </a:bodyPr>
          <a:lstStyle>
            <a:lvl1pPr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외관 검사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Cable,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조립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라벨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도장상태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기능 검사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(VDM) :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CCIM, HCDU, Coin, SPR</a:t>
            </a:r>
          </a:p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 err="1">
                <a:latin typeface="맑은 고딕" pitchFamily="50" charset="-127"/>
                <a:ea typeface="맑은 고딕" pitchFamily="50" charset="-127"/>
              </a:rPr>
              <a:t>실거래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입금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출금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 err="1">
                <a:latin typeface="맑은 고딕" pitchFamily="50" charset="-127"/>
                <a:ea typeface="맑은 고딕" pitchFamily="50" charset="-127"/>
              </a:rPr>
              <a:t>전공정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Return</a:t>
            </a:r>
          </a:p>
        </p:txBody>
      </p:sp>
      <p:sp>
        <p:nvSpPr>
          <p:cNvPr id="19" name="Text Box 45"/>
          <p:cNvSpPr txBox="1">
            <a:spLocks noChangeArrowheads="1"/>
          </p:cNvSpPr>
          <p:nvPr/>
        </p:nvSpPr>
        <p:spPr bwMode="auto">
          <a:xfrm>
            <a:off x="4343400" y="2132503"/>
            <a:ext cx="42529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36000" rIns="36000">
            <a:spAutoFit/>
          </a:bodyPr>
          <a:lstStyle>
            <a:lvl1pPr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외관 검사</a:t>
            </a: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Cable,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조립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라벨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도장상태</a:t>
            </a:r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 기능 검사 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(VDM) :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CCIM, HCDU, Coin, SPR</a:t>
            </a:r>
          </a:p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실거래 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입금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출금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en-US" altLang="ko-KR" sz="12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 Box 45"/>
          <p:cNvSpPr txBox="1">
            <a:spLocks noChangeArrowheads="1"/>
          </p:cNvSpPr>
          <p:nvPr/>
        </p:nvSpPr>
        <p:spPr bwMode="auto">
          <a:xfrm>
            <a:off x="3767138" y="3288203"/>
            <a:ext cx="5080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36000" rIns="36000">
            <a:spAutoFit/>
          </a:bodyPr>
          <a:lstStyle>
            <a:lvl1pPr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조건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: 50℃, 4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시간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b="1" dirty="0" err="1">
                <a:latin typeface="맑은 고딕" pitchFamily="50" charset="-127"/>
                <a:ea typeface="맑은 고딕" pitchFamily="50" charset="-127"/>
              </a:rPr>
              <a:t>리테일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 기종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시간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외관 검사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OPL/SPL,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라벨 등</a:t>
            </a:r>
          </a:p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기능 검사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실거래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전원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Off/On, Units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초기화 등</a:t>
            </a:r>
          </a:p>
        </p:txBody>
      </p:sp>
      <p:sp>
        <p:nvSpPr>
          <p:cNvPr id="21" name="Text Box 45"/>
          <p:cNvSpPr txBox="1">
            <a:spLocks noChangeArrowheads="1"/>
          </p:cNvSpPr>
          <p:nvPr/>
        </p:nvSpPr>
        <p:spPr bwMode="auto">
          <a:xfrm>
            <a:off x="3200400" y="4402628"/>
            <a:ext cx="5908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36000" rIns="36000">
            <a:spAutoFit/>
          </a:bodyPr>
          <a:lstStyle>
            <a:lvl1pPr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1pPr>
            <a:lvl2pPr marL="742950" indent="-28575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2pPr>
            <a:lvl3pPr marL="11430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3pPr>
            <a:lvl4pPr marL="16002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4pPr>
            <a:lvl5pPr marL="2057400" indent="-228600" defTabSz="1155700" eaLnBrk="0" hangingPunct="0"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5pPr>
            <a:lvl6pPr marL="25146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6pPr>
            <a:lvl7pPr marL="29718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7pPr>
            <a:lvl8pPr marL="34290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8pPr>
            <a:lvl9pPr marL="3886200" indent="-228600" defTabSz="1155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itchFamily="34" charset="0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S/W </a:t>
            </a: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, Revision </a:t>
            </a: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체크</a:t>
            </a:r>
          </a:p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 외관검사 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Cable,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조립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라벨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도장상태</a:t>
            </a:r>
          </a:p>
          <a:p>
            <a:pPr eaLnBrk="1" latinLnBrk="0" hangingPunct="1">
              <a:lnSpc>
                <a:spcPct val="70000"/>
              </a:lnSpc>
              <a:spcAft>
                <a:spcPct val="35000"/>
              </a:spcAft>
              <a:buFont typeface="Arial" pitchFamily="34" charset="0"/>
              <a:buChar char="•"/>
            </a:pP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 기능검사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(VDM) :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CCIM, HCDU, Coin, SPR, Barcode</a:t>
            </a:r>
          </a:p>
        </p:txBody>
      </p:sp>
      <p:sp>
        <p:nvSpPr>
          <p:cNvPr id="22" name="AutoShape 33"/>
          <p:cNvSpPr>
            <a:spLocks noChangeArrowheads="1"/>
          </p:cNvSpPr>
          <p:nvPr/>
        </p:nvSpPr>
        <p:spPr bwMode="auto">
          <a:xfrm flipH="1" flipV="1">
            <a:off x="1783209" y="4013208"/>
            <a:ext cx="1950590" cy="292446"/>
          </a:xfrm>
          <a:prstGeom prst="parallelogram">
            <a:avLst>
              <a:gd name="adj" fmla="val 197488"/>
            </a:avLst>
          </a:prstGeom>
          <a:gradFill rotWithShape="0">
            <a:gsLst>
              <a:gs pos="0">
                <a:srgbClr val="AAAACA">
                  <a:lumMod val="50000"/>
                </a:srgbClr>
              </a:gs>
              <a:gs pos="100000">
                <a:srgbClr val="AAAACA">
                  <a:lumMod val="7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72000" tIns="91440" rIns="72000" bIns="91440" spcCol="1270" anchor="ctr"/>
          <a:lstStyle/>
          <a:p>
            <a:pPr algn="ctr" defTabSz="1155700" fontAlgn="auto" latinLnBrk="0">
              <a:lnSpc>
                <a:spcPct val="8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0" lang="ko-KR" altLang="en-US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3" name="AutoShape 33"/>
          <p:cNvSpPr>
            <a:spLocks noChangeArrowheads="1"/>
          </p:cNvSpPr>
          <p:nvPr/>
        </p:nvSpPr>
        <p:spPr bwMode="auto">
          <a:xfrm flipH="1" flipV="1">
            <a:off x="2349814" y="2873259"/>
            <a:ext cx="1979165" cy="292446"/>
          </a:xfrm>
          <a:prstGeom prst="parallelogram">
            <a:avLst>
              <a:gd name="adj" fmla="val 197488"/>
            </a:avLst>
          </a:prstGeom>
          <a:solidFill>
            <a:srgbClr val="D64518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72000" tIns="91440" rIns="72000" bIns="91440" spcCol="1270" anchor="ctr"/>
          <a:lstStyle/>
          <a:p>
            <a:pPr algn="ctr" defTabSz="1155700" latinLnBrk="0">
              <a:lnSpc>
                <a:spcPct val="8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0" lang="ko-KR" altLang="en-US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4" name="AutoShape 33"/>
          <p:cNvSpPr>
            <a:spLocks noChangeArrowheads="1"/>
          </p:cNvSpPr>
          <p:nvPr/>
        </p:nvSpPr>
        <p:spPr bwMode="auto">
          <a:xfrm flipH="1" flipV="1">
            <a:off x="2895600" y="1765992"/>
            <a:ext cx="1939478" cy="292446"/>
          </a:xfrm>
          <a:prstGeom prst="parallelogram">
            <a:avLst>
              <a:gd name="adj" fmla="val 197488"/>
            </a:avLst>
          </a:prstGeom>
          <a:gradFill rotWithShape="0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620000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72000" tIns="91440" rIns="72000" bIns="91440" spcCol="1270" anchor="ctr"/>
          <a:lstStyle/>
          <a:p>
            <a:pPr algn="ctr" defTabSz="1155700" fontAlgn="auto" latinLnBrk="0">
              <a:lnSpc>
                <a:spcPct val="8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0" lang="ko-KR" altLang="en-US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5" name="AutoShape 33"/>
          <p:cNvSpPr>
            <a:spLocks noChangeArrowheads="1"/>
          </p:cNvSpPr>
          <p:nvPr/>
        </p:nvSpPr>
        <p:spPr bwMode="auto">
          <a:xfrm flipH="1" flipV="1">
            <a:off x="3413760" y="643003"/>
            <a:ext cx="1982754" cy="292446"/>
          </a:xfrm>
          <a:prstGeom prst="parallelogram">
            <a:avLst>
              <a:gd name="adj" fmla="val 197488"/>
            </a:avLst>
          </a:prstGeom>
          <a:gradFill rotWithShape="0"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620000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 latinLnBrk="0">
              <a:lnSpc>
                <a:spcPct val="80000"/>
              </a:lnSpc>
              <a:spcAft>
                <a:spcPct val="35000"/>
              </a:spcAft>
              <a:defRPr/>
            </a:pPr>
            <a:endParaRPr kumimoji="0" lang="ko-KR" altLang="en-US" sz="1600" b="1">
              <a:solidFill>
                <a:srgbClr val="FFFFFF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6" name="AutoShape 51"/>
          <p:cNvSpPr>
            <a:spLocks noChangeArrowheads="1"/>
          </p:cNvSpPr>
          <p:nvPr/>
        </p:nvSpPr>
        <p:spPr bwMode="auto">
          <a:xfrm rot="16094195">
            <a:off x="1284256" y="3166126"/>
            <a:ext cx="1566593" cy="107156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18" y="10776"/>
                </a:moveTo>
                <a:cubicBezTo>
                  <a:pt x="16205" y="7792"/>
                  <a:pt x="13783" y="5381"/>
                  <a:pt x="10800" y="5381"/>
                </a:cubicBezTo>
                <a:cubicBezTo>
                  <a:pt x="9208" y="5380"/>
                  <a:pt x="7697" y="6080"/>
                  <a:pt x="6667" y="7294"/>
                </a:cubicBezTo>
                <a:lnTo>
                  <a:pt x="2564" y="3812"/>
                </a:lnTo>
                <a:cubicBezTo>
                  <a:pt x="4616" y="1394"/>
                  <a:pt x="7628" y="-1"/>
                  <a:pt x="10800" y="0"/>
                </a:cubicBezTo>
                <a:cubicBezTo>
                  <a:pt x="16746" y="0"/>
                  <a:pt x="21573" y="4806"/>
                  <a:pt x="21599" y="10752"/>
                </a:cubicBezTo>
                <a:lnTo>
                  <a:pt x="24299" y="10740"/>
                </a:lnTo>
                <a:lnTo>
                  <a:pt x="18932" y="16155"/>
                </a:lnTo>
                <a:lnTo>
                  <a:pt x="13518" y="10787"/>
                </a:lnTo>
                <a:lnTo>
                  <a:pt x="16218" y="10776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100000">
                <a:srgbClr val="2F5E76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51"/>
          <p:cNvSpPr>
            <a:spLocks noChangeArrowheads="1"/>
          </p:cNvSpPr>
          <p:nvPr/>
        </p:nvSpPr>
        <p:spPr bwMode="auto">
          <a:xfrm rot="16094195">
            <a:off x="2320164" y="933370"/>
            <a:ext cx="1564882" cy="107156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18" y="10776"/>
                </a:moveTo>
                <a:cubicBezTo>
                  <a:pt x="16205" y="7792"/>
                  <a:pt x="13783" y="5381"/>
                  <a:pt x="10800" y="5381"/>
                </a:cubicBezTo>
                <a:cubicBezTo>
                  <a:pt x="9208" y="5380"/>
                  <a:pt x="7697" y="6080"/>
                  <a:pt x="6667" y="7294"/>
                </a:cubicBezTo>
                <a:lnTo>
                  <a:pt x="2564" y="3812"/>
                </a:lnTo>
                <a:cubicBezTo>
                  <a:pt x="4616" y="1394"/>
                  <a:pt x="7628" y="-1"/>
                  <a:pt x="10800" y="0"/>
                </a:cubicBezTo>
                <a:cubicBezTo>
                  <a:pt x="16746" y="0"/>
                  <a:pt x="21573" y="4806"/>
                  <a:pt x="21599" y="10752"/>
                </a:cubicBezTo>
                <a:lnTo>
                  <a:pt x="24299" y="10740"/>
                </a:lnTo>
                <a:lnTo>
                  <a:pt x="18932" y="16155"/>
                </a:lnTo>
                <a:lnTo>
                  <a:pt x="13518" y="10787"/>
                </a:lnTo>
                <a:lnTo>
                  <a:pt x="16218" y="10776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100000">
                <a:srgbClr val="2F5E76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51"/>
          <p:cNvSpPr>
            <a:spLocks noChangeArrowheads="1"/>
          </p:cNvSpPr>
          <p:nvPr/>
        </p:nvSpPr>
        <p:spPr bwMode="auto">
          <a:xfrm rot="16094195">
            <a:off x="1816924" y="2057322"/>
            <a:ext cx="1564882" cy="10715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18" y="10776"/>
                </a:moveTo>
                <a:cubicBezTo>
                  <a:pt x="16205" y="7792"/>
                  <a:pt x="13783" y="5381"/>
                  <a:pt x="10800" y="5381"/>
                </a:cubicBezTo>
                <a:cubicBezTo>
                  <a:pt x="9208" y="5380"/>
                  <a:pt x="7697" y="6080"/>
                  <a:pt x="6667" y="7294"/>
                </a:cubicBezTo>
                <a:lnTo>
                  <a:pt x="2564" y="3812"/>
                </a:lnTo>
                <a:cubicBezTo>
                  <a:pt x="4616" y="1394"/>
                  <a:pt x="7628" y="-1"/>
                  <a:pt x="10800" y="0"/>
                </a:cubicBezTo>
                <a:cubicBezTo>
                  <a:pt x="16746" y="0"/>
                  <a:pt x="21573" y="4806"/>
                  <a:pt x="21599" y="10752"/>
                </a:cubicBezTo>
                <a:lnTo>
                  <a:pt x="24299" y="10740"/>
                </a:lnTo>
                <a:lnTo>
                  <a:pt x="18932" y="16155"/>
                </a:lnTo>
                <a:lnTo>
                  <a:pt x="13518" y="10787"/>
                </a:lnTo>
                <a:lnTo>
                  <a:pt x="16218" y="10776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100000">
                <a:srgbClr val="2F5E76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" name="Line 43"/>
          <p:cNvSpPr>
            <a:spLocks noChangeShapeType="1"/>
          </p:cNvSpPr>
          <p:nvPr/>
        </p:nvSpPr>
        <p:spPr bwMode="auto">
          <a:xfrm>
            <a:off x="2886075" y="2889741"/>
            <a:ext cx="4679950" cy="0"/>
          </a:xfrm>
          <a:prstGeom prst="line">
            <a:avLst/>
          </a:prstGeom>
          <a:noFill/>
          <a:ln w="28575">
            <a:solidFill>
              <a:srgbClr val="034EA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30" name="Object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551955"/>
              </p:ext>
            </p:extLst>
          </p:nvPr>
        </p:nvGraphicFramePr>
        <p:xfrm>
          <a:off x="2439988" y="5467541"/>
          <a:ext cx="296862" cy="28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프레젠테이션" showAsIcon="1" r:id="rId5" imgW="381000" imgH="685800" progId="PowerPoint.Show.8">
                  <p:embed/>
                </p:oleObj>
              </mc:Choice>
              <mc:Fallback>
                <p:oleObj name="프레젠테이션" showAsIcon="1" r:id="rId5" imgW="381000" imgH="685800" progId="PowerPoint.Show.8">
                  <p:embed/>
                  <p:pic>
                    <p:nvPicPr>
                      <p:cNvPr id="26670" name="Object 2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6667" b="50000"/>
                      <a:stretch>
                        <a:fillRect/>
                      </a:stretch>
                    </p:blipFill>
                    <p:spPr bwMode="auto">
                      <a:xfrm>
                        <a:off x="2439988" y="5467541"/>
                        <a:ext cx="296862" cy="28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096320"/>
              </p:ext>
            </p:extLst>
          </p:nvPr>
        </p:nvGraphicFramePr>
        <p:xfrm>
          <a:off x="2974975" y="4355609"/>
          <a:ext cx="265113" cy="253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프레젠테이션" showAsIcon="1" r:id="rId7" imgW="381000" imgH="685800" progId="PowerPoint.Show.8">
                  <p:embed/>
                </p:oleObj>
              </mc:Choice>
              <mc:Fallback>
                <p:oleObj name="프레젠테이션" showAsIcon="1" r:id="rId7" imgW="381000" imgH="685800" progId="PowerPoint.Show.8">
                  <p:embed/>
                  <p:pic>
                    <p:nvPicPr>
                      <p:cNvPr id="26671" name="Object 3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6667" b="50000"/>
                      <a:stretch>
                        <a:fillRect/>
                      </a:stretch>
                    </p:blipFill>
                    <p:spPr bwMode="auto">
                      <a:xfrm>
                        <a:off x="2974975" y="4355609"/>
                        <a:ext cx="265113" cy="253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28066"/>
              </p:ext>
            </p:extLst>
          </p:nvPr>
        </p:nvGraphicFramePr>
        <p:xfrm>
          <a:off x="3544888" y="3201340"/>
          <a:ext cx="287337" cy="277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프레젠테이션" showAsIcon="1" r:id="rId8" imgW="381000" imgH="685800" progId="PowerPoint.Show.8">
                  <p:embed/>
                </p:oleObj>
              </mc:Choice>
              <mc:Fallback>
                <p:oleObj name="프레젠테이션" showAsIcon="1" r:id="rId8" imgW="381000" imgH="685800" progId="PowerPoint.Show.8">
                  <p:embed/>
                  <p:pic>
                    <p:nvPicPr>
                      <p:cNvPr id="26672" name="Object 4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6667" b="50000"/>
                      <a:stretch>
                        <a:fillRect/>
                      </a:stretch>
                    </p:blipFill>
                    <p:spPr bwMode="auto">
                      <a:xfrm>
                        <a:off x="3544888" y="3201340"/>
                        <a:ext cx="287337" cy="277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057897"/>
              </p:ext>
            </p:extLst>
          </p:nvPr>
        </p:nvGraphicFramePr>
        <p:xfrm>
          <a:off x="4097338" y="2098184"/>
          <a:ext cx="265112" cy="253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프레젠테이션" showAsIcon="1" r:id="rId9" imgW="381000" imgH="685800" progId="PowerPoint.Show.8">
                  <p:embed/>
                </p:oleObj>
              </mc:Choice>
              <mc:Fallback>
                <p:oleObj name="프레젠테이션" showAsIcon="1" r:id="rId9" imgW="381000" imgH="685800" progId="PowerPoint.Show.8">
                  <p:embed/>
                  <p:pic>
                    <p:nvPicPr>
                      <p:cNvPr id="26673" name="Object 5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6667" b="50000"/>
                      <a:stretch>
                        <a:fillRect/>
                      </a:stretch>
                    </p:blipFill>
                    <p:spPr bwMode="auto">
                      <a:xfrm>
                        <a:off x="4097338" y="2098184"/>
                        <a:ext cx="265112" cy="253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638983"/>
              </p:ext>
            </p:extLst>
          </p:nvPr>
        </p:nvGraphicFramePr>
        <p:xfrm>
          <a:off x="4611688" y="994032"/>
          <a:ext cx="265112" cy="24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프레젠테이션" showAsIcon="1" r:id="rId10" imgW="381000" imgH="685800" progId="PowerPoint.Show.8">
                  <p:embed/>
                </p:oleObj>
              </mc:Choice>
              <mc:Fallback>
                <p:oleObj name="프레젠테이션" showAsIcon="1" r:id="rId10" imgW="381000" imgH="685800" progId="PowerPoint.Show.8">
                  <p:embed/>
                  <p:pic>
                    <p:nvPicPr>
                      <p:cNvPr id="26674" name="Object 6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6667" b="50000"/>
                      <a:stretch>
                        <a:fillRect/>
                      </a:stretch>
                    </p:blipFill>
                    <p:spPr bwMode="auto">
                      <a:xfrm>
                        <a:off x="4611688" y="994032"/>
                        <a:ext cx="265112" cy="2431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34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dash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>
        <a:ln w="15875">
          <a:solidFill>
            <a:srgbClr val="FF0000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백자">
  <a:themeElements>
    <a:clrScheme name="">
      <a:dk1>
        <a:srgbClr val="030409"/>
      </a:dk1>
      <a:lt1>
        <a:srgbClr val="E9FFF3"/>
      </a:lt1>
      <a:dk2>
        <a:srgbClr val="03020A"/>
      </a:dk2>
      <a:lt2>
        <a:srgbClr val="969696"/>
      </a:lt2>
      <a:accent1>
        <a:srgbClr val="A5CF6D"/>
      </a:accent1>
      <a:accent2>
        <a:srgbClr val="FFCC00"/>
      </a:accent2>
      <a:accent3>
        <a:srgbClr val="F2FFF8"/>
      </a:accent3>
      <a:accent4>
        <a:srgbClr val="020306"/>
      </a:accent4>
      <a:accent5>
        <a:srgbClr val="CFE4BA"/>
      </a:accent5>
      <a:accent6>
        <a:srgbClr val="E7B900"/>
      </a:accent6>
      <a:hlink>
        <a:srgbClr val="0000FF"/>
      </a:hlink>
      <a:folHlink>
        <a:srgbClr val="D7CAF4"/>
      </a:folHlink>
    </a:clrScheme>
    <a:fontScheme name="백자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174625" marR="0" indent="-174625" algn="l" defTabSz="914400" rtl="0" eaLnBrk="1" fontAlgn="base" latinLnBrk="1" hangingPunct="1">
          <a:lnSpc>
            <a:spcPct val="150000"/>
          </a:lnSpc>
          <a:spcBef>
            <a:spcPct val="0"/>
          </a:spcBef>
          <a:spcAft>
            <a:spcPct val="0"/>
          </a:spcAft>
          <a:buClrTx/>
          <a:buSzPct val="110000"/>
          <a:buFont typeface="Wingdings" pitchFamily="2" charset="2"/>
          <a:buChar char="§"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바탕" pitchFamily="18" charset="-127"/>
            <a:ea typeface="바탕" pitchFamily="18" charset="-127"/>
          </a:defRPr>
        </a:defPPr>
      </a:lstStyle>
    </a:spDef>
    <a:lnDef>
      <a:spPr bwMode="auto">
        <a:noFill/>
        <a:ln w="9525" cap="flat" cmpd="sng" algn="ctr">
          <a:solidFill>
            <a:schemeClr val="tx2">
              <a:lumMod val="25000"/>
              <a:lumOff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백자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백자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백자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백자 4">
        <a:dk1>
          <a:srgbClr val="6781D5"/>
        </a:dk1>
        <a:lt1>
          <a:srgbClr val="E9FFF3"/>
        </a:lt1>
        <a:dk2>
          <a:srgbClr val="AFA6EE"/>
        </a:dk2>
        <a:lt2>
          <a:srgbClr val="969696"/>
        </a:lt2>
        <a:accent1>
          <a:srgbClr val="A5CF6D"/>
        </a:accent1>
        <a:accent2>
          <a:srgbClr val="FFCC00"/>
        </a:accent2>
        <a:accent3>
          <a:srgbClr val="F2FFF8"/>
        </a:accent3>
        <a:accent4>
          <a:srgbClr val="576DB6"/>
        </a:accent4>
        <a:accent5>
          <a:srgbClr val="CFE4BA"/>
        </a:accent5>
        <a:accent6>
          <a:srgbClr val="E7B900"/>
        </a:accent6>
        <a:hlink>
          <a:srgbClr val="0000FF"/>
        </a:hlink>
        <a:folHlink>
          <a:srgbClr val="D7CAF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백자 5">
        <a:dk1>
          <a:srgbClr val="6781D5"/>
        </a:dk1>
        <a:lt1>
          <a:srgbClr val="E9FFF3"/>
        </a:lt1>
        <a:dk2>
          <a:srgbClr val="AFA6EE"/>
        </a:dk2>
        <a:lt2>
          <a:srgbClr val="969696"/>
        </a:lt2>
        <a:accent1>
          <a:srgbClr val="93ECF3"/>
        </a:accent1>
        <a:accent2>
          <a:srgbClr val="FFCC00"/>
        </a:accent2>
        <a:accent3>
          <a:srgbClr val="F2FFF8"/>
        </a:accent3>
        <a:accent4>
          <a:srgbClr val="576DB6"/>
        </a:accent4>
        <a:accent5>
          <a:srgbClr val="C8F4F8"/>
        </a:accent5>
        <a:accent6>
          <a:srgbClr val="E7B900"/>
        </a:accent6>
        <a:hlink>
          <a:srgbClr val="0000FF"/>
        </a:hlink>
        <a:folHlink>
          <a:srgbClr val="D7CAF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백자">
  <a:themeElements>
    <a:clrScheme name="">
      <a:dk1>
        <a:srgbClr val="030409"/>
      </a:dk1>
      <a:lt1>
        <a:srgbClr val="E9FFF3"/>
      </a:lt1>
      <a:dk2>
        <a:srgbClr val="03020A"/>
      </a:dk2>
      <a:lt2>
        <a:srgbClr val="969696"/>
      </a:lt2>
      <a:accent1>
        <a:srgbClr val="A5CF6D"/>
      </a:accent1>
      <a:accent2>
        <a:srgbClr val="FFCC00"/>
      </a:accent2>
      <a:accent3>
        <a:srgbClr val="F2FFF8"/>
      </a:accent3>
      <a:accent4>
        <a:srgbClr val="020306"/>
      </a:accent4>
      <a:accent5>
        <a:srgbClr val="CFE4BA"/>
      </a:accent5>
      <a:accent6>
        <a:srgbClr val="E7B900"/>
      </a:accent6>
      <a:hlink>
        <a:srgbClr val="0000FF"/>
      </a:hlink>
      <a:folHlink>
        <a:srgbClr val="D7CAF4"/>
      </a:folHlink>
    </a:clrScheme>
    <a:fontScheme name="백자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174625" marR="0" indent="-174625" algn="l" defTabSz="914400" rtl="0" eaLnBrk="1" fontAlgn="base" latinLnBrk="1" hangingPunct="1">
          <a:lnSpc>
            <a:spcPct val="150000"/>
          </a:lnSpc>
          <a:spcBef>
            <a:spcPct val="0"/>
          </a:spcBef>
          <a:spcAft>
            <a:spcPct val="0"/>
          </a:spcAft>
          <a:buClrTx/>
          <a:buSzPct val="110000"/>
          <a:buFont typeface="Wingdings" pitchFamily="2" charset="2"/>
          <a:buChar char="§"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바탕" pitchFamily="18" charset="-127"/>
            <a:ea typeface="바탕" pitchFamily="18" charset="-127"/>
          </a:defRPr>
        </a:defPPr>
      </a:lstStyle>
    </a:spDef>
    <a:lnDef>
      <a:spPr bwMode="auto">
        <a:noFill/>
        <a:ln w="9525" cap="flat" cmpd="sng" algn="ctr">
          <a:solidFill>
            <a:schemeClr val="tx2">
              <a:lumMod val="25000"/>
              <a:lumOff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백자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백자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백자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백자 4">
        <a:dk1>
          <a:srgbClr val="6781D5"/>
        </a:dk1>
        <a:lt1>
          <a:srgbClr val="E9FFF3"/>
        </a:lt1>
        <a:dk2>
          <a:srgbClr val="AFA6EE"/>
        </a:dk2>
        <a:lt2>
          <a:srgbClr val="969696"/>
        </a:lt2>
        <a:accent1>
          <a:srgbClr val="A5CF6D"/>
        </a:accent1>
        <a:accent2>
          <a:srgbClr val="FFCC00"/>
        </a:accent2>
        <a:accent3>
          <a:srgbClr val="F2FFF8"/>
        </a:accent3>
        <a:accent4>
          <a:srgbClr val="576DB6"/>
        </a:accent4>
        <a:accent5>
          <a:srgbClr val="CFE4BA"/>
        </a:accent5>
        <a:accent6>
          <a:srgbClr val="E7B900"/>
        </a:accent6>
        <a:hlink>
          <a:srgbClr val="0000FF"/>
        </a:hlink>
        <a:folHlink>
          <a:srgbClr val="D7CAF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백자 5">
        <a:dk1>
          <a:srgbClr val="6781D5"/>
        </a:dk1>
        <a:lt1>
          <a:srgbClr val="E9FFF3"/>
        </a:lt1>
        <a:dk2>
          <a:srgbClr val="AFA6EE"/>
        </a:dk2>
        <a:lt2>
          <a:srgbClr val="969696"/>
        </a:lt2>
        <a:accent1>
          <a:srgbClr val="93ECF3"/>
        </a:accent1>
        <a:accent2>
          <a:srgbClr val="FFCC00"/>
        </a:accent2>
        <a:accent3>
          <a:srgbClr val="F2FFF8"/>
        </a:accent3>
        <a:accent4>
          <a:srgbClr val="576DB6"/>
        </a:accent4>
        <a:accent5>
          <a:srgbClr val="C8F4F8"/>
        </a:accent5>
        <a:accent6>
          <a:srgbClr val="E7B900"/>
        </a:accent6>
        <a:hlink>
          <a:srgbClr val="0000FF"/>
        </a:hlink>
        <a:folHlink>
          <a:srgbClr val="D7CAF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HS_New_Template_2013">
      <a:majorFont>
        <a:latin typeface="Arial Black"/>
        <a:ea typeface="HY견고딕"/>
        <a:cs typeface=""/>
      </a:majorFont>
      <a:minorFont>
        <a:latin typeface="Arial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sz="1000" b="1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prstDash val="solid"/>
          <a:headEnd type="none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20497</TotalTime>
  <Words>2365</Words>
  <Application>Microsoft Office PowerPoint</Application>
  <PresentationFormat>A4 용지(210x297mm)</PresentationFormat>
  <Paragraphs>630</Paragraphs>
  <Slides>18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9" baseType="lpstr">
      <vt:lpstr>仿宋_GB2312</vt:lpstr>
      <vt:lpstr>HY견고딕</vt:lpstr>
      <vt:lpstr>HY중고딕</vt:lpstr>
      <vt:lpstr>HY헤드라인M</vt:lpstr>
      <vt:lpstr>가는각진제목체</vt:lpstr>
      <vt:lpstr>굴림</vt:lpstr>
      <vt:lpstr>굴림체</vt:lpstr>
      <vt:lpstr>돋움</vt:lpstr>
      <vt:lpstr>돋움체</vt:lpstr>
      <vt:lpstr>맑은 고딕</vt:lpstr>
      <vt:lpstr>바탕체</vt:lpstr>
      <vt:lpstr>Arial</vt:lpstr>
      <vt:lpstr>Arial Black</vt:lpstr>
      <vt:lpstr>Tahoma</vt:lpstr>
      <vt:lpstr>Wingdings</vt:lpstr>
      <vt:lpstr>Wingdings 2</vt:lpstr>
      <vt:lpstr>기본 디자인</vt:lpstr>
      <vt:lpstr>백자</vt:lpstr>
      <vt:lpstr>1_백자</vt:lpstr>
      <vt:lpstr>1_Office 테마</vt:lpstr>
      <vt:lpstr>프레젠테이션</vt:lpstr>
      <vt:lpstr>PowerPoint 프레젠테이션</vt:lpstr>
      <vt:lpstr>1. 생산 Process-ERP</vt:lpstr>
      <vt:lpstr>2. 물류 Process (수주-&gt;출하)</vt:lpstr>
      <vt:lpstr>3. 시스템 구성도 ( MES )</vt:lpstr>
      <vt:lpstr>4. 물류 프로세스(구미공장)</vt:lpstr>
      <vt:lpstr>#첨부 1. 주요 생산제품</vt:lpstr>
      <vt:lpstr>2. 생산 FLOW</vt:lpstr>
      <vt:lpstr>3. Supply chain</vt:lpstr>
      <vt:lpstr>4. 품질보증체계</vt:lpstr>
      <vt:lpstr>PowerPoint 프레젠테이션</vt:lpstr>
      <vt:lpstr>PP 업무 처리 내용</vt:lpstr>
      <vt:lpstr>PP 기본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jbpark</dc:creator>
  <cp:lastModifiedBy>User</cp:lastModifiedBy>
  <cp:revision>1687</cp:revision>
  <cp:lastPrinted>2018-10-02T07:20:07Z</cp:lastPrinted>
  <dcterms:created xsi:type="dcterms:W3CDTF">2007-11-02T11:28:40Z</dcterms:created>
  <dcterms:modified xsi:type="dcterms:W3CDTF">2023-07-24T09:54:17Z</dcterms:modified>
</cp:coreProperties>
</file>